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86455" autoAdjust="0"/>
  </p:normalViewPr>
  <p:slideViewPr>
    <p:cSldViewPr>
      <p:cViewPr>
        <p:scale>
          <a:sx n="94" d="100"/>
          <a:sy n="94" d="100"/>
        </p:scale>
        <p:origin x="178" y="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B136-DBCD-49FD-8D52-8431457F707F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24A9-4B66-4398-AB7E-E5822C469DC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B136-DBCD-49FD-8D52-8431457F707F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24A9-4B66-4398-AB7E-E5822C469DC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B136-DBCD-49FD-8D52-8431457F707F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24A9-4B66-4398-AB7E-E5822C469DC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B136-DBCD-49FD-8D52-8431457F707F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24A9-4B66-4398-AB7E-E5822C469DC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B136-DBCD-49FD-8D52-8431457F707F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24A9-4B66-4398-AB7E-E5822C469DC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B136-DBCD-49FD-8D52-8431457F707F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24A9-4B66-4398-AB7E-E5822C469DC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B136-DBCD-49FD-8D52-8431457F707F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24A9-4B66-4398-AB7E-E5822C469DC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B136-DBCD-49FD-8D52-8431457F707F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24A9-4B66-4398-AB7E-E5822C469DC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B136-DBCD-49FD-8D52-8431457F707F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24A9-4B66-4398-AB7E-E5822C469DC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B136-DBCD-49FD-8D52-8431457F707F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24A9-4B66-4398-AB7E-E5822C469DC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B136-DBCD-49FD-8D52-8431457F707F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24A9-4B66-4398-AB7E-E5822C469DC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0B136-DBCD-49FD-8D52-8431457F707F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24A9-4B66-4398-AB7E-E5822C469DC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.jpeg"/><Relationship Id="rId3" Type="http://schemas.openxmlformats.org/officeDocument/2006/relationships/audio" Target="../media/media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28" y="332656"/>
            <a:ext cx="4612005" cy="10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5"/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1252736"/>
          </a:xfrm>
          <a:solidFill>
            <a:schemeClr val="accent5">
              <a:lumMod val="20000"/>
              <a:lumOff val="80000"/>
              <a:alpha val="78000"/>
            </a:schemeClr>
          </a:solidFill>
          <a:ln w="158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Inkluzivní vzdělávání a podpora dětí a žáků ohrožených školním </a:t>
            </a:r>
            <a:r>
              <a:rPr lang="cs-CZ" sz="3600" b="1" dirty="0" smtClean="0"/>
              <a:t>neúspěchem</a:t>
            </a:r>
            <a:endParaRPr lang="cs-CZ" sz="3600" b="1" dirty="0"/>
          </a:p>
        </p:txBody>
      </p:sp>
      <p:pic>
        <p:nvPicPr>
          <p:cNvPr id="1026" name="Picture 2" descr="http://media.novinky.cz/554/245543-top_foto1-i08lg.jpg?14563098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184576" cy="29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0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cs.medixa.org/media/image/2-hyperaktivita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0" y="2636911"/>
            <a:ext cx="5220072" cy="2441835"/>
          </a:xfrm>
          <a:prstGeom prst="rect">
            <a:avLst/>
          </a:prstGeom>
        </p:spPr>
      </p:pic>
      <p:pic>
        <p:nvPicPr>
          <p:cNvPr id="11277" name="Picture 13" descr="https://upload.wikimedia.org/wikipedia/commons/a/ae/A_young_boy_sits_over_an_open_sewer_in_the_Kibera_slum,_Nairob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7984" y="3501008"/>
            <a:ext cx="4499992" cy="2999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1" name="Picture 7" descr="http://www.rodicum.cz/Files/Article/cfee117c-ea42-46b3-9de4-8893d0533714_big.bmp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000500"/>
            <a:ext cx="3810000" cy="2857500"/>
          </a:xfrm>
          <a:prstGeom prst="rect">
            <a:avLst/>
          </a:prstGeom>
          <a:noFill/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180728"/>
          </a:xfrm>
        </p:spPr>
        <p:txBody>
          <a:bodyPr>
            <a:normAutofit/>
          </a:bodyPr>
          <a:lstStyle/>
          <a:p>
            <a:r>
              <a:rPr lang="cs-CZ" sz="1600" dirty="0"/>
              <a:t>Žákem se speciálními vzdělávacími potřebami se podle novely školského zákona rozumí žák: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539552" y="2060848"/>
            <a:ext cx="44644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b="1" dirty="0"/>
              <a:t>se specifickými poruchami učení a </a:t>
            </a:r>
            <a:r>
              <a:rPr lang="cs-CZ" b="1" dirty="0" smtClean="0"/>
              <a:t>chování</a:t>
            </a:r>
            <a:endParaRPr lang="cs-CZ" dirty="0"/>
          </a:p>
        </p:txBody>
      </p:sp>
      <p:sp>
        <p:nvSpPr>
          <p:cNvPr id="14" name="Zaoblený obdélník 13"/>
          <p:cNvSpPr/>
          <p:nvPr/>
        </p:nvSpPr>
        <p:spPr>
          <a:xfrm>
            <a:off x="539552" y="2780928"/>
            <a:ext cx="44644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b="1" dirty="0"/>
              <a:t>se zdravotním postižením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539552" y="3501008"/>
            <a:ext cx="44644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b="1" dirty="0"/>
              <a:t>dlouhodobě nemocný nebo s psychickým onemocněním</a:t>
            </a:r>
          </a:p>
        </p:txBody>
      </p:sp>
      <p:pic>
        <p:nvPicPr>
          <p:cNvPr id="11273" name="Picture 9" descr="http://cs.medixa.org/media/image/2-schizofrenie-u-deti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077072"/>
            <a:ext cx="5935841" cy="2780928"/>
          </a:xfrm>
          <a:prstGeom prst="rect">
            <a:avLst/>
          </a:prstGeom>
          <a:noFill/>
        </p:spPr>
      </p:pic>
      <p:sp>
        <p:nvSpPr>
          <p:cNvPr id="18" name="Zaoblený obdélník 17"/>
          <p:cNvSpPr/>
          <p:nvPr/>
        </p:nvSpPr>
        <p:spPr>
          <a:xfrm>
            <a:off x="539552" y="4221088"/>
            <a:ext cx="44644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b="1" dirty="0"/>
              <a:t>pocházející z nepodnětného sociálního prostředí 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539552" y="4941168"/>
            <a:ext cx="44644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b="1" dirty="0"/>
              <a:t>s odlišným mateřským jazykem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539552" y="5661248"/>
            <a:ext cx="44644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b="1" dirty="0"/>
              <a:t>nadaný nebo mimořádně nadaný</a:t>
            </a:r>
          </a:p>
        </p:txBody>
      </p:sp>
      <p:pic>
        <p:nvPicPr>
          <p:cNvPr id="11279" name="Picture 15" descr="http://ecx.images-amazon.com/images/I/61DXSc8dfi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1556792"/>
            <a:ext cx="4876800" cy="4876801"/>
          </a:xfrm>
          <a:prstGeom prst="rect">
            <a:avLst/>
          </a:prstGeom>
          <a:noFill/>
        </p:spPr>
      </p:pic>
      <p:pic>
        <p:nvPicPr>
          <p:cNvPr id="11275" name="Picture 11" descr="http://www.aikido.czechian.net/images/galerie/musubi.gif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95936" y="1772816"/>
            <a:ext cx="2448272" cy="4798615"/>
          </a:xfrm>
          <a:prstGeom prst="rect">
            <a:avLst/>
          </a:prstGeom>
          <a:noFill/>
        </p:spPr>
      </p:pic>
      <p:pic>
        <p:nvPicPr>
          <p:cNvPr id="11281" name="Picture 17" descr="http://skolakov.eu/prvouka/3-trida/ptaci/ucime-se/%C3%BAkol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4581128"/>
            <a:ext cx="1695450" cy="1847851"/>
          </a:xfrm>
          <a:prstGeom prst="rect">
            <a:avLst/>
          </a:prstGeom>
          <a:noFill/>
        </p:spPr>
      </p:pic>
      <p:sp>
        <p:nvSpPr>
          <p:cNvPr id="26" name="Obláček 25"/>
          <p:cNvSpPr/>
          <p:nvPr/>
        </p:nvSpPr>
        <p:spPr>
          <a:xfrm>
            <a:off x="3923928" y="1988840"/>
            <a:ext cx="4896544" cy="2016224"/>
          </a:xfrm>
          <a:prstGeom prst="cloudCallout">
            <a:avLst>
              <a:gd name="adj1" fmla="val 41432"/>
              <a:gd name="adj2" fmla="val 100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Úkol pracovní skupiny „Inkluze“</a:t>
            </a:r>
          </a:p>
        </p:txBody>
      </p:sp>
      <p:sp>
        <p:nvSpPr>
          <p:cNvPr id="27" name="Obláček 26"/>
          <p:cNvSpPr/>
          <p:nvPr/>
        </p:nvSpPr>
        <p:spPr>
          <a:xfrm>
            <a:off x="3923928" y="1988840"/>
            <a:ext cx="4896544" cy="2016224"/>
          </a:xfrm>
          <a:prstGeom prst="cloudCallout">
            <a:avLst>
              <a:gd name="adj1" fmla="val 41432"/>
              <a:gd name="adj2" fmla="val 100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Nastavit a rozpracovat strategické cíle rozvoje této oblasti v Moravskoslezském kraji tak, aby každá škola díky realizovaným projektům a aktivitám mohla poskytnout nebo zajistit v rámci inkluze kvalitní vzdělávání všem žákům</a:t>
            </a:r>
            <a:r>
              <a:rPr lang="cs-CZ" sz="1200" b="1" dirty="0" smtClean="0"/>
              <a:t>.</a:t>
            </a:r>
            <a:endParaRPr lang="cs-CZ" sz="1200" b="1" dirty="0"/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1" name="obrázek 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612005" cy="10255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98"/>
    </mc:Choice>
    <mc:Fallback xmlns="">
      <p:transition spd="slow" advTm="32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6" grpId="0" animBg="1"/>
      <p:bldP spid="18" grpId="0" animBg="1"/>
      <p:bldP spid="19" grpId="0" animBg="1"/>
      <p:bldP spid="22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Některé z bodů SWOT analýzy:</a:t>
            </a:r>
          </a:p>
          <a:p>
            <a:pPr marL="0" indent="0"/>
            <a:r>
              <a:rPr lang="cs-CZ" dirty="0" smtClean="0"/>
              <a:t> úpravy škol na bezbariérové</a:t>
            </a:r>
          </a:p>
          <a:p>
            <a:pPr marL="0" indent="0"/>
            <a:r>
              <a:rPr lang="cs-CZ" dirty="0" smtClean="0"/>
              <a:t> speciální a sociální pedagog, logoped, asistent učitele,…</a:t>
            </a:r>
          </a:p>
          <a:p>
            <a:pPr marL="0" indent="0"/>
            <a:r>
              <a:rPr lang="cs-CZ" dirty="0" smtClean="0"/>
              <a:t> financování mimoškolních aktivit</a:t>
            </a:r>
          </a:p>
          <a:p>
            <a:pPr marL="0" indent="0"/>
            <a:r>
              <a:rPr lang="cs-CZ" dirty="0" smtClean="0"/>
              <a:t> vybudování školních poradenských pracovišť</a:t>
            </a:r>
          </a:p>
          <a:p>
            <a:pPr marL="0" indent="0"/>
            <a:r>
              <a:rPr lang="cs-CZ" dirty="0" smtClean="0"/>
              <a:t> vzdělávání pedagogů (nejen inkluze)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28" y="332656"/>
            <a:ext cx="4612005" cy="102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4692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4000" dirty="0" smtClean="0"/>
              <a:t>Děkuji za pozornost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r>
              <a:rPr lang="cs-CZ" dirty="0" smtClean="0"/>
              <a:t>Mgr. Naděžda Pavlisková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28" y="332656"/>
            <a:ext cx="4612005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radoovaivana.websnadno.cz/18_image1_children_grp_cartoon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5511012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.3|3.6|2.6|3.2|2.5|2.5|2.2|2.3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104</Words>
  <Application>Microsoft Office PowerPoint</Application>
  <PresentationFormat>Předvádění na obrazovce (4:3)</PresentationFormat>
  <Paragraphs>28</Paragraphs>
  <Slides>4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sady Office</vt:lpstr>
      <vt:lpstr> </vt:lpstr>
      <vt:lpstr> </vt:lpstr>
      <vt:lpstr>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Inkluzivní vzdělávání a podpora dětí a žáků ohrožených školním neúspěchem</dc:title>
  <dc:creator>Vajda Tonda</dc:creator>
  <cp:lastModifiedBy>Karabínová Radmila</cp:lastModifiedBy>
  <cp:revision>13</cp:revision>
  <dcterms:created xsi:type="dcterms:W3CDTF">2016-04-05T10:50:04Z</dcterms:created>
  <dcterms:modified xsi:type="dcterms:W3CDTF">2016-04-13T07:18:07Z</dcterms:modified>
</cp:coreProperties>
</file>