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E434C57-6CD6-4AAC-B885-7379645D4FFC}">
          <p14:sldIdLst>
            <p14:sldId id="256"/>
            <p14:sldId id="257"/>
            <p14:sldId id="258"/>
          </p14:sldIdLst>
        </p14:section>
        <p14:section name="Oddíl bez názvu" id="{D3626618-0C56-41B6-AF99-9F28C653B293}">
          <p14:sldIdLst/>
        </p14:section>
        <p14:section name="Oddíl bez názvu" id="{C70DB51D-B6B5-4DB6-B834-3902ACFC6109}">
          <p14:sldIdLst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45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CAcQjRw&amp;url=http://www.ostrava.cz/cs/podnikatel-investor/ke-stazeni/development-newsletter/vzor-data&amp;ei=EPToVJOpI4GzPNmTgJAL&amp;bvm=bv.86475890,d.bGQ&amp;psig=AFQjCNG98XO1KYexDbyrle_7L5HSADlO4Q&amp;ust=142463934328011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CAcQjRw&amp;url=http://www.ostrava.cz/cs/podnikatel-investor/ke-stazeni/development-newsletter/vzor-data&amp;ei=EPToVJOpI4GzPNmTgJAL&amp;bvm=bv.86475890,d.bGQ&amp;psig=AFQjCNG98XO1KYexDbyrle_7L5HSADlO4Q&amp;ust=142463934328011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006765"/>
            <a:ext cx="8825658" cy="1028700"/>
          </a:xfrm>
          <a:solidFill>
            <a:schemeClr val="bg1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4" y="2382982"/>
            <a:ext cx="10131881" cy="3255818"/>
          </a:xfrm>
        </p:spPr>
        <p:txBody>
          <a:bodyPr/>
          <a:lstStyle/>
          <a:p>
            <a:r>
              <a:rPr 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 ORP </a:t>
            </a: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Ostrava</a:t>
            </a:r>
          </a:p>
          <a:p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Pracovní skupina</a:t>
            </a:r>
          </a:p>
          <a:p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Předškolní vzdělávání a péče    </a:t>
            </a:r>
            <a:endParaRPr lang="cs-CZ" sz="2800" dirty="0">
              <a:solidFill>
                <a:srgbClr val="00B0F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12" y="1006764"/>
            <a:ext cx="3672408" cy="1028700"/>
          </a:xfrm>
          <a:prstGeom prst="rect">
            <a:avLst/>
          </a:prstGeom>
        </p:spPr>
      </p:pic>
      <p:pic>
        <p:nvPicPr>
          <p:cNvPr id="5" name="Picture 7" descr="http://www.ostrava.cz/cs/podnikatel-investor/ke-stazeni/development-newsletter/vzor-data/ostrava-logo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00" y="1427134"/>
            <a:ext cx="1550035" cy="187960"/>
          </a:xfrm>
          <a:prstGeom prst="rect">
            <a:avLst/>
          </a:prstGeom>
          <a:noFill/>
          <a:extLst/>
        </p:spPr>
      </p:pic>
      <p:pic>
        <p:nvPicPr>
          <p:cNvPr id="1028" name="Picture 4" descr="Parents and children clip art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11" y="3476820"/>
            <a:ext cx="2051916" cy="21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605750"/>
          </a:xfrm>
        </p:spPr>
        <p:txBody>
          <a:bodyPr/>
          <a:lstStyle/>
          <a:p>
            <a:r>
              <a:rPr lang="cs-CZ" sz="4000" dirty="0" smtClean="0">
                <a:solidFill>
                  <a:srgbClr val="00B0F0"/>
                </a:solidFill>
              </a:rPr>
              <a:t>Složení pracovní skupiny</a:t>
            </a:r>
            <a:endParaRPr lang="cs-CZ" sz="4000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087417"/>
            <a:ext cx="10002573" cy="437803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CC0099"/>
                </a:solidFill>
              </a:rPr>
              <a:t>Pedagogové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solidFill>
                  <a:srgbClr val="CC0099"/>
                </a:solidFill>
              </a:rPr>
              <a:t>	</a:t>
            </a:r>
            <a:r>
              <a:rPr lang="cs-CZ" dirty="0" smtClean="0">
                <a:solidFill>
                  <a:srgbClr val="CC0099"/>
                </a:solidFill>
              </a:rPr>
              <a:t>	</a:t>
            </a:r>
            <a:r>
              <a:rPr lang="cs-CZ" b="1" dirty="0">
                <a:solidFill>
                  <a:srgbClr val="002060"/>
                </a:solidFill>
              </a:rPr>
              <a:t>MŠ Hornická, Moravská Ostrava a Přívoz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MŠ Špálova, Moravská Ostrava a Přívoz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MŠ </a:t>
            </a:r>
            <a:r>
              <a:rPr lang="cs-CZ" b="1" dirty="0" smtClean="0">
                <a:solidFill>
                  <a:srgbClr val="002060"/>
                </a:solidFill>
              </a:rPr>
              <a:t>Požární, Ostrava Heřmanice</a:t>
            </a:r>
            <a:endParaRPr lang="cs-CZ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MŠ </a:t>
            </a:r>
            <a:r>
              <a:rPr lang="cs-CZ" b="1" dirty="0" smtClean="0">
                <a:solidFill>
                  <a:srgbClr val="002060"/>
                </a:solidFill>
              </a:rPr>
              <a:t>Hello, Ostrava Dubina</a:t>
            </a:r>
            <a:endParaRPr lang="cs-CZ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MŠ Dětská, Ostrava-Poruba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MŠ </a:t>
            </a:r>
            <a:r>
              <a:rPr lang="cs-CZ" b="1" dirty="0" smtClean="0">
                <a:solidFill>
                  <a:srgbClr val="002060"/>
                </a:solidFill>
              </a:rPr>
              <a:t>Klubíčko, </a:t>
            </a:r>
            <a:r>
              <a:rPr lang="cs-CZ" b="1" dirty="0">
                <a:solidFill>
                  <a:srgbClr val="002060"/>
                </a:solidFill>
              </a:rPr>
              <a:t>O</a:t>
            </a:r>
            <a:r>
              <a:rPr lang="cs-CZ" b="1" dirty="0" smtClean="0">
                <a:solidFill>
                  <a:srgbClr val="002060"/>
                </a:solidFill>
              </a:rPr>
              <a:t>strava Hrabová</a:t>
            </a:r>
            <a:r>
              <a:rPr lang="cs-CZ" b="1" dirty="0">
                <a:solidFill>
                  <a:srgbClr val="002060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MŠ Dolní Lhota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</a:t>
            </a:r>
            <a:r>
              <a:rPr lang="cs-CZ" b="1" dirty="0" smtClean="0">
                <a:solidFill>
                  <a:srgbClr val="002060"/>
                </a:solidFill>
              </a:rPr>
              <a:t>MŠ </a:t>
            </a:r>
            <a:r>
              <a:rPr lang="cs-CZ" b="1" dirty="0">
                <a:solidFill>
                  <a:srgbClr val="002060"/>
                </a:solidFill>
              </a:rPr>
              <a:t>Paprsek, </a:t>
            </a:r>
            <a:r>
              <a:rPr lang="cs-CZ" b="1" dirty="0" smtClean="0">
                <a:solidFill>
                  <a:srgbClr val="002060"/>
                </a:solidFill>
              </a:rPr>
              <a:t>Ostrava-Hrabůvka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</a:t>
            </a:r>
            <a:r>
              <a:rPr lang="cs-CZ" b="1" dirty="0" smtClean="0">
                <a:solidFill>
                  <a:srgbClr val="002060"/>
                </a:solidFill>
              </a:rPr>
              <a:t>	OU v Ostravě, Pedagogická fakulta               </a:t>
            </a:r>
            <a:endParaRPr lang="cs-CZ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	SVČ Korunka, p. o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 smtClean="0">
              <a:solidFill>
                <a:srgbClr val="CC0099"/>
              </a:solidFill>
            </a:endParaRPr>
          </a:p>
          <a:p>
            <a:pPr marL="324000">
              <a:lnSpc>
                <a:spcPct val="120000"/>
              </a:lnSpc>
              <a:spcBef>
                <a:spcPts val="0"/>
              </a:spcBef>
            </a:pPr>
            <a:r>
              <a:rPr lang="cs-CZ" sz="2000" b="1" dirty="0" smtClean="0">
                <a:solidFill>
                  <a:srgbClr val="CC0099"/>
                </a:solidFill>
              </a:rPr>
              <a:t>Zřizovatel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CC0099"/>
                </a:solidFill>
              </a:rPr>
              <a:t>		</a:t>
            </a:r>
            <a:r>
              <a:rPr lang="cs-CZ" b="1" dirty="0" smtClean="0">
                <a:solidFill>
                  <a:srgbClr val="002060"/>
                </a:solidFill>
              </a:rPr>
              <a:t>obec Zbyslavice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002060"/>
                </a:solidFill>
              </a:rPr>
              <a:t>	</a:t>
            </a:r>
            <a:r>
              <a:rPr lang="cs-CZ" b="1" dirty="0" smtClean="0">
                <a:solidFill>
                  <a:srgbClr val="002060"/>
                </a:solidFill>
              </a:rPr>
              <a:t>	</a:t>
            </a:r>
            <a:r>
              <a:rPr lang="cs-CZ" b="1" dirty="0" err="1" smtClean="0">
                <a:solidFill>
                  <a:srgbClr val="002060"/>
                </a:solidFill>
              </a:rPr>
              <a:t>ÚMOb</a:t>
            </a:r>
            <a:r>
              <a:rPr lang="cs-CZ" b="1" dirty="0" smtClean="0">
                <a:solidFill>
                  <a:srgbClr val="002060"/>
                </a:solidFill>
              </a:rPr>
              <a:t> Ostrava Jih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CC0099"/>
                </a:solidFill>
              </a:rPr>
              <a:t>Odborníci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002060"/>
                </a:solidFill>
              </a:rPr>
              <a:t>Agentura pro sociální začleňování            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002060"/>
                </a:solidFill>
              </a:rPr>
              <a:t>Společně – </a:t>
            </a:r>
            <a:r>
              <a:rPr lang="cs-CZ" sz="1800" b="1" dirty="0" err="1" smtClean="0">
                <a:solidFill>
                  <a:srgbClr val="002060"/>
                </a:solidFill>
              </a:rPr>
              <a:t>Jekhetane</a:t>
            </a:r>
            <a:endParaRPr lang="cs-CZ" sz="1800" b="1" dirty="0" smtClean="0">
              <a:solidFill>
                <a:srgbClr val="002060"/>
              </a:solidFill>
            </a:endParaRPr>
          </a:p>
          <a:p>
            <a:pPr marL="792000" lvl="2" indent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002060"/>
                </a:solidFill>
              </a:rPr>
              <a:t>	KVIC</a:t>
            </a:r>
          </a:p>
          <a:p>
            <a:pPr marL="792000" lvl="2" indent="0">
              <a:spcBef>
                <a:spcPts val="0"/>
              </a:spcBef>
              <a:buNone/>
            </a:pPr>
            <a:r>
              <a:rPr lang="cs-CZ" sz="1800" b="1" dirty="0">
                <a:solidFill>
                  <a:srgbClr val="002060"/>
                </a:solidFill>
              </a:rPr>
              <a:t>	</a:t>
            </a:r>
            <a:r>
              <a:rPr lang="cs-CZ" sz="1800" b="1" dirty="0" smtClean="0">
                <a:solidFill>
                  <a:srgbClr val="002060"/>
                </a:solidFill>
              </a:rPr>
              <a:t>Jesle a MŠ Mrňousek</a:t>
            </a:r>
          </a:p>
          <a:p>
            <a:pPr lvl="2"/>
            <a:endParaRPr lang="cs-CZ" dirty="0" smtClean="0">
              <a:solidFill>
                <a:srgbClr val="CC0099"/>
              </a:solidFill>
            </a:endParaRPr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CC0099"/>
                </a:solidFill>
              </a:rPr>
              <a:t>Rodiče</a:t>
            </a:r>
            <a:r>
              <a:rPr lang="cs-CZ" dirty="0"/>
              <a:t>	</a:t>
            </a:r>
            <a:r>
              <a:rPr lang="cs-CZ" dirty="0" smtClean="0"/>
              <a:t>	</a:t>
            </a:r>
            <a:endParaRPr lang="cs-CZ" sz="1200" dirty="0"/>
          </a:p>
        </p:txBody>
      </p:sp>
      <p:pic>
        <p:nvPicPr>
          <p:cNvPr id="2052" name="Picture 4" descr="http://coachdawnwrites.com/wp-content/uploads/2010/11/coop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2" y="2259213"/>
            <a:ext cx="4078985" cy="39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00B0F0"/>
                </a:solidFill>
              </a:rPr>
              <a:t>Zaměření pracovní skupiny</a:t>
            </a:r>
            <a:endParaRPr lang="cs-CZ" sz="4000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3" y="2603499"/>
            <a:ext cx="10510573" cy="3677227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>
                <a:solidFill>
                  <a:srgbClr val="CC0099"/>
                </a:solidFill>
              </a:rPr>
              <a:t>Dostupnost předškolního vzdělávání </a:t>
            </a:r>
            <a:r>
              <a:rPr lang="cs-CZ" sz="1400" dirty="0" smtClean="0">
                <a:solidFill>
                  <a:srgbClr val="002060"/>
                </a:solidFill>
              </a:rPr>
              <a:t>(pokles počtu obyvatel, děti mladší 3 let, prevence rizikového chování….)</a:t>
            </a:r>
          </a:p>
          <a:p>
            <a:r>
              <a:rPr lang="cs-CZ" sz="2200" b="1" dirty="0" smtClean="0">
                <a:solidFill>
                  <a:srgbClr val="CC0099"/>
                </a:solidFill>
              </a:rPr>
              <a:t>Inkluzivní předškolní vzdělávání </a:t>
            </a:r>
            <a:r>
              <a:rPr lang="cs-CZ" sz="1400" dirty="0" smtClean="0">
                <a:solidFill>
                  <a:srgbClr val="002060"/>
                </a:solidFill>
              </a:rPr>
              <a:t>(vzdělávání dětí se zdravotním postižením, se zdravotním znevýhodněním, se sociálním znevýhodněním, dětí z nepodnětného prostředí i dětí nadaných, infrastruktura škol, možnosti a připravenost pedagogických pracovníků ….) </a:t>
            </a:r>
            <a:endParaRPr lang="cs-CZ" b="1" dirty="0" smtClean="0">
              <a:solidFill>
                <a:srgbClr val="CC0099"/>
              </a:solidFill>
            </a:endParaRPr>
          </a:p>
          <a:p>
            <a:r>
              <a:rPr lang="cs-CZ" sz="2200" b="1" dirty="0" smtClean="0">
                <a:solidFill>
                  <a:srgbClr val="CC0099"/>
                </a:solidFill>
              </a:rPr>
              <a:t>Kvalita předškolního vzdělávání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sz="1500" b="1" dirty="0" smtClean="0">
                <a:solidFill>
                  <a:srgbClr val="002060"/>
                </a:solidFill>
              </a:rPr>
              <a:t>matematická </a:t>
            </a:r>
            <a:r>
              <a:rPr lang="cs-CZ" sz="1500" b="1" dirty="0" err="1" smtClean="0">
                <a:solidFill>
                  <a:srgbClr val="002060"/>
                </a:solidFill>
              </a:rPr>
              <a:t>pregramotnost</a:t>
            </a:r>
            <a:endParaRPr lang="cs-CZ" sz="15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</a:rPr>
              <a:t>	</a:t>
            </a:r>
            <a:r>
              <a:rPr lang="cs-CZ" sz="1500" b="1" dirty="0" smtClean="0">
                <a:solidFill>
                  <a:srgbClr val="002060"/>
                </a:solidFill>
              </a:rPr>
              <a:t>	čtenářská </a:t>
            </a:r>
            <a:r>
              <a:rPr lang="cs-CZ" sz="1500" b="1" dirty="0" err="1" smtClean="0">
                <a:solidFill>
                  <a:srgbClr val="002060"/>
                </a:solidFill>
              </a:rPr>
              <a:t>pregramotnost</a:t>
            </a:r>
            <a:endParaRPr lang="cs-CZ" sz="15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</a:rPr>
              <a:t>	</a:t>
            </a:r>
            <a:r>
              <a:rPr lang="cs-CZ" sz="1500" b="1" dirty="0" smtClean="0">
                <a:solidFill>
                  <a:srgbClr val="002060"/>
                </a:solidFill>
              </a:rPr>
              <a:t>	polytechnické vzdělávání </a:t>
            </a:r>
            <a:r>
              <a:rPr lang="cs-CZ" sz="1500" dirty="0" smtClean="0">
                <a:solidFill>
                  <a:srgbClr val="002060"/>
                </a:solidFill>
              </a:rPr>
              <a:t>(přírodovědné, technické, environmentální)</a:t>
            </a:r>
            <a:endParaRPr lang="cs-CZ" sz="15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</a:rPr>
              <a:t>	</a:t>
            </a:r>
            <a:r>
              <a:rPr lang="cs-CZ" sz="1500" b="1" dirty="0" smtClean="0">
                <a:solidFill>
                  <a:srgbClr val="002060"/>
                </a:solidFill>
              </a:rPr>
              <a:t>	kompetence k iniciativě a kreativitě</a:t>
            </a: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</a:rPr>
              <a:t>	</a:t>
            </a:r>
            <a:r>
              <a:rPr lang="cs-CZ" sz="1500" b="1" dirty="0" smtClean="0">
                <a:solidFill>
                  <a:srgbClr val="002060"/>
                </a:solidFill>
              </a:rPr>
              <a:t>	sociální a občanské dovednosti</a:t>
            </a:r>
            <a:r>
              <a:rPr lang="cs-CZ" sz="1500" b="1" dirty="0">
                <a:solidFill>
                  <a:srgbClr val="002060"/>
                </a:solidFill>
              </a:rPr>
              <a:t>	</a:t>
            </a:r>
            <a:endParaRPr lang="cs-CZ" sz="15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</a:rPr>
              <a:t>	</a:t>
            </a:r>
            <a:r>
              <a:rPr lang="cs-CZ" sz="1500" b="1" dirty="0" smtClean="0">
                <a:solidFill>
                  <a:srgbClr val="002060"/>
                </a:solidFill>
              </a:rPr>
              <a:t>	jazykové vzdělávání       </a:t>
            </a:r>
            <a:r>
              <a:rPr lang="cs-CZ" sz="1500" dirty="0" smtClean="0"/>
              <a:t>	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6359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437023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srgbClr val="00B0F0"/>
                </a:solidFill>
              </a:rPr>
              <a:t>Vzdělávání pro život ve světě plném společenských, ekonomických , environmentálních změn? </a:t>
            </a:r>
            <a:endParaRPr lang="cs-CZ" sz="24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s://pixabay.com/static/uploads/photo/2011/08/17/19/50/money-8885_960_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85" y="2270648"/>
            <a:ext cx="4998869" cy="37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ublicdomainpictures.net/pictures/140000/nahled/hintergrund-natu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" y="2308658"/>
            <a:ext cx="5566713" cy="37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static/uploads/photo/2015/06/22/08/37/children-817365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1" y="692293"/>
            <a:ext cx="8775989" cy="58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883833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00B0F0"/>
                </a:solidFill>
              </a:rPr>
              <a:t>    Děkuji za pozornost</a:t>
            </a:r>
            <a:endParaRPr lang="cs-CZ" sz="4000" dirty="0">
              <a:solidFill>
                <a:srgbClr val="00B0F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56" y="4981575"/>
            <a:ext cx="4610100" cy="1028700"/>
          </a:xfrm>
          <a:prstGeom prst="rect">
            <a:avLst/>
          </a:prstGeom>
        </p:spPr>
      </p:pic>
      <p:pic>
        <p:nvPicPr>
          <p:cNvPr id="8" name="Picture 7" descr="http://www.ostrava.cz/cs/podnikatel-investor/ke-stazeni/development-newsletter/vzor-data/ostrava-logo.png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20" y="5402402"/>
            <a:ext cx="1550398" cy="18704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198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214</TotalTime>
  <Words>88</Words>
  <Application>Microsoft Office PowerPoint</Application>
  <PresentationFormat>Vlastní</PresentationFormat>
  <Paragraphs>38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Zasedací místnost Ion</vt:lpstr>
      <vt:lpstr>Prezentace aplikace PowerPoint</vt:lpstr>
      <vt:lpstr>Složení pracovní skupiny</vt:lpstr>
      <vt:lpstr>Zaměření pracovní skupiny</vt:lpstr>
      <vt:lpstr>Vzdělávání pro život ve světě plném společenských, ekonomických , environmentálních změn? </vt:lpstr>
      <vt:lpstr>Prezentace aplikace PowerPoint</vt:lpstr>
      <vt:lpstr>   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Owner</dc:creator>
  <cp:lastModifiedBy>Karabínová Radmila</cp:lastModifiedBy>
  <cp:revision>15</cp:revision>
  <dcterms:created xsi:type="dcterms:W3CDTF">2016-04-09T11:54:43Z</dcterms:created>
  <dcterms:modified xsi:type="dcterms:W3CDTF">2016-04-13T06:18:36Z</dcterms:modified>
</cp:coreProperties>
</file>