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2"/>
  </p:notesMasterIdLst>
  <p:handoutMasterIdLst>
    <p:handoutMasterId r:id="rId13"/>
  </p:handoutMasterIdLst>
  <p:sldIdLst>
    <p:sldId id="318" r:id="rId2"/>
    <p:sldId id="355" r:id="rId3"/>
    <p:sldId id="360" r:id="rId4"/>
    <p:sldId id="361" r:id="rId5"/>
    <p:sldId id="348" r:id="rId6"/>
    <p:sldId id="362" r:id="rId7"/>
    <p:sldId id="363" r:id="rId8"/>
    <p:sldId id="368" r:id="rId9"/>
    <p:sldId id="367" r:id="rId10"/>
    <p:sldId id="366" r:id="rId11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961" autoAdjust="0"/>
  </p:normalViewPr>
  <p:slideViewPr>
    <p:cSldViewPr>
      <p:cViewPr>
        <p:scale>
          <a:sx n="76" d="100"/>
          <a:sy n="76" d="100"/>
        </p:scale>
        <p:origin x="-346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 smtClean="0"/>
            </a:lvl1pPr>
          </a:lstStyle>
          <a:p>
            <a:pPr>
              <a:defRPr/>
            </a:pPr>
            <a:fld id="{2B520282-4AC2-40F5-86AC-42EB479FCE42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8B38640-4002-44B0-833B-FFA575F38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12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E4383D0-9173-43FA-BE84-9938F77D5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144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455342-BF8B-44EF-99BF-241F01791893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95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FC7ACB-16DB-412A-A200-55801CC782ED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17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B340AE-CCBF-4751-93D8-8506B3E5377B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4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7CC44C-B39F-4247-AB4B-54972CA7AE77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2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ocialni-zaclenovani.cz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chemeClr val="bg2"/>
                </a:solidFill>
                <a:ea typeface="+mn-ea"/>
                <a:hlinkClick r:id="rId14"/>
              </a:rPr>
              <a:t>www.socialni-zaclenovani.cz</a:t>
            </a:r>
            <a:endParaRPr lang="cs-CZ" sz="1100" smtClean="0">
              <a:solidFill>
                <a:schemeClr val="bg2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468313" y="1916832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58128"/>
            <a:ext cx="3672408" cy="1028700"/>
          </a:xfrm>
          <a:prstGeom prst="rect">
            <a:avLst/>
          </a:prstGeom>
        </p:spPr>
      </p:pic>
      <p:pic>
        <p:nvPicPr>
          <p:cNvPr id="8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91" y="1078498"/>
            <a:ext cx="1550035" cy="187960"/>
          </a:xfrm>
          <a:prstGeom prst="rect">
            <a:avLst/>
          </a:prstGeom>
          <a:noFill/>
          <a:ex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1705" y="2276873"/>
            <a:ext cx="8215221" cy="1440160"/>
          </a:xfrm>
        </p:spPr>
        <p:txBody>
          <a:bodyPr>
            <a:normAutofit fontScale="90000"/>
          </a:bodyPr>
          <a:lstStyle/>
          <a:p>
            <a:pPr marL="182880" indent="0" algn="l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MAP ORP Ostrava a „Šablony“ OP VVV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920112" cy="252028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Avízo výzvy č.02_16_022 Podpora škol formou projektů zjednodušeného vykazování - Šablony pro MŠ a ZŠ </a:t>
            </a:r>
            <a:r>
              <a:rPr lang="cs-CZ" sz="2400" b="1" dirty="0" smtClean="0"/>
              <a:t>I</a:t>
            </a:r>
          </a:p>
          <a:p>
            <a:pPr algn="l"/>
            <a:endParaRPr lang="cs-CZ" sz="2400" dirty="0"/>
          </a:p>
          <a:p>
            <a:pPr algn="l"/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Sylva Sládečková, Magistrát města Ostravy, 11. dubna 2016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230832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u="sng" dirty="0" smtClean="0"/>
          </a:p>
          <a:p>
            <a:endParaRPr lang="cs-CZ" u="sng" dirty="0"/>
          </a:p>
          <a:p>
            <a:r>
              <a:rPr lang="cs-CZ" u="sng" dirty="0" smtClean="0"/>
              <a:t>Spolupráce </a:t>
            </a:r>
            <a:r>
              <a:rPr lang="cs-CZ" u="sng" dirty="0"/>
              <a:t>s rodiči žáků ZŠ 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dirty="0" smtClean="0"/>
              <a:t>Odborně </a:t>
            </a:r>
            <a:r>
              <a:rPr lang="cs-CZ" dirty="0"/>
              <a:t>zaměřená tematická setkávání a spolupráce s rodiči žáků ZŠ</a:t>
            </a: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196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b="1" dirty="0" smtClean="0"/>
          </a:p>
          <a:p>
            <a:r>
              <a:rPr lang="cs-CZ" sz="2000" b="1" dirty="0" smtClean="0"/>
              <a:t>Šablony pro MŠ a ZŠ</a:t>
            </a:r>
          </a:p>
          <a:p>
            <a:endParaRPr lang="cs-CZ" sz="2000" b="1" dirty="0"/>
          </a:p>
          <a:p>
            <a:r>
              <a:rPr lang="cs-CZ" sz="2000" b="1" dirty="0" smtClean="0"/>
              <a:t>Datum </a:t>
            </a:r>
            <a:r>
              <a:rPr lang="cs-CZ" sz="2000" b="1" dirty="0"/>
              <a:t>zahájení příjmu žádostí: </a:t>
            </a:r>
            <a:r>
              <a:rPr lang="cs-CZ" sz="2000" dirty="0"/>
              <a:t>30. 4. 2016 </a:t>
            </a:r>
          </a:p>
          <a:p>
            <a:r>
              <a:rPr lang="cs-CZ" sz="2000" b="1" dirty="0"/>
              <a:t>Datum ukončení příjmu žádostí: </a:t>
            </a:r>
            <a:r>
              <a:rPr lang="cs-CZ" sz="2000" dirty="0"/>
              <a:t>30.6.2017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Délka </a:t>
            </a:r>
            <a:r>
              <a:rPr lang="cs-CZ" sz="2000" b="1" dirty="0"/>
              <a:t>trvání projektu: </a:t>
            </a:r>
            <a:r>
              <a:rPr lang="cs-CZ" sz="2000" dirty="0"/>
              <a:t>volba 12 – 24 měsíců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Alokace </a:t>
            </a:r>
            <a:r>
              <a:rPr lang="cs-CZ" sz="2000" b="1" dirty="0"/>
              <a:t>na výzvu: </a:t>
            </a:r>
            <a:r>
              <a:rPr lang="cs-CZ" sz="2000" dirty="0"/>
              <a:t>4 500 000 000 Kč.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Způsob </a:t>
            </a:r>
            <a:r>
              <a:rPr lang="cs-CZ" sz="2000" b="1" dirty="0"/>
              <a:t>financování: </a:t>
            </a:r>
            <a:r>
              <a:rPr lang="cs-CZ" sz="2000" dirty="0"/>
              <a:t>zálohové platby (60% a 40%)</a:t>
            </a:r>
          </a:p>
          <a:p>
            <a:r>
              <a:rPr lang="cs-CZ" sz="2000" b="1" dirty="0"/>
              <a:t>Min. a max. výše celkových výdajů: </a:t>
            </a:r>
            <a:r>
              <a:rPr lang="cs-CZ" sz="2000" dirty="0"/>
              <a:t>200.000,- na školu/školku + 2.200,- na každé dítě, které bylo přijato ke vzdělávání (dle školního roku 2015/2016)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78" y="38971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178" y="477042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997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98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sz="2000" b="1" dirty="0" smtClean="0"/>
          </a:p>
          <a:p>
            <a:r>
              <a:rPr lang="cs-CZ" sz="2000" b="1" dirty="0" smtClean="0"/>
              <a:t>OBLAST PODPORY</a:t>
            </a:r>
          </a:p>
          <a:p>
            <a:endParaRPr lang="cs-CZ" sz="2000" b="1" dirty="0"/>
          </a:p>
          <a:p>
            <a:r>
              <a:rPr lang="cs-CZ" sz="2000" b="1" dirty="0" smtClean="0"/>
              <a:t>Učební </a:t>
            </a:r>
            <a:r>
              <a:rPr lang="cs-CZ" sz="2000" b="1" dirty="0"/>
              <a:t>pomůcky pro děti a žáky </a:t>
            </a:r>
          </a:p>
          <a:p>
            <a:pPr marL="0" indent="0">
              <a:buNone/>
            </a:pPr>
            <a:r>
              <a:rPr lang="cs-CZ" sz="2000" dirty="0"/>
              <a:t>- hračky, logopedické pomůcky, hlavolamy, logické hry, stolní společenské hry, PC hry, tablety, čtečky knih, kalkulačky, knihy </a:t>
            </a:r>
          </a:p>
          <a:p>
            <a:r>
              <a:rPr lang="cs-CZ" sz="2000" b="1" dirty="0"/>
              <a:t>Personální podpora  </a:t>
            </a:r>
          </a:p>
          <a:p>
            <a:pPr marL="0" indent="0">
              <a:buNone/>
            </a:pPr>
            <a:r>
              <a:rPr lang="cs-CZ" sz="2000" dirty="0"/>
              <a:t>- školní psycholog, školní asistent, speciální pedagog, sociální pedagog, chůva v MŠ </a:t>
            </a:r>
          </a:p>
          <a:p>
            <a:r>
              <a:rPr lang="cs-CZ" sz="2000" b="1" dirty="0"/>
              <a:t>Vzdělávání pedagogů </a:t>
            </a:r>
          </a:p>
          <a:p>
            <a:pPr marL="0" indent="0">
              <a:buNone/>
            </a:pPr>
            <a:r>
              <a:rPr lang="cs-CZ" sz="2000" dirty="0"/>
              <a:t>- DVPP zaměřené na osobnostně sociální a profesní rozvoj pedagogů MŠ a ZŠ individuální i týmový, na oblast inkluze, podpora kvality práce pedagoga – koučování, externí </a:t>
            </a:r>
            <a:r>
              <a:rPr lang="cs-CZ" sz="2000" dirty="0" err="1"/>
              <a:t>mentoring</a:t>
            </a:r>
            <a:r>
              <a:rPr lang="cs-CZ" sz="2000" dirty="0"/>
              <a:t>, supervize </a:t>
            </a:r>
          </a:p>
          <a:p>
            <a:r>
              <a:rPr lang="cs-CZ" sz="2000" b="1" dirty="0"/>
              <a:t>Odborná literatura pro pedagogy</a:t>
            </a:r>
          </a:p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468313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53" y="81724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53" y="502094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5762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39703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u="sng" dirty="0" smtClean="0"/>
          </a:p>
          <a:p>
            <a:endParaRPr lang="cs-CZ" u="sng" dirty="0"/>
          </a:p>
          <a:p>
            <a:r>
              <a:rPr lang="cs-CZ" u="sng" dirty="0" smtClean="0"/>
              <a:t>Personální </a:t>
            </a:r>
            <a:r>
              <a:rPr lang="cs-CZ" u="sng" dirty="0"/>
              <a:t>podpora </a:t>
            </a:r>
          </a:p>
          <a:p>
            <a:pPr marL="514350" indent="-514350">
              <a:buAutoNum type="alphaLcParenR"/>
            </a:pPr>
            <a:r>
              <a:rPr lang="cs-CZ" dirty="0"/>
              <a:t>Chůva – personální podpora MŠ </a:t>
            </a:r>
          </a:p>
          <a:p>
            <a:pPr marL="514350" indent="-514350">
              <a:buAutoNum type="alphaLcParenR"/>
            </a:pPr>
            <a:r>
              <a:rPr lang="cs-CZ" dirty="0"/>
              <a:t>Školní asistent - personální podpora MŠ a ZŠ</a:t>
            </a:r>
          </a:p>
          <a:p>
            <a:pPr marL="514350" indent="-514350">
              <a:buAutoNum type="alphaLcParenR"/>
            </a:pPr>
            <a:r>
              <a:rPr lang="cs-CZ" dirty="0"/>
              <a:t>Školní speciální pedagog - personální podpora MŠ a ZŠ </a:t>
            </a:r>
          </a:p>
          <a:p>
            <a:pPr marL="514350" indent="-514350">
              <a:buAutoNum type="alphaLcParenR"/>
            </a:pPr>
            <a:r>
              <a:rPr lang="cs-CZ" dirty="0"/>
              <a:t>Školní psycholog - personální podpora MŠ a ZŠ</a:t>
            </a:r>
          </a:p>
          <a:p>
            <a:pPr marL="514350" indent="-514350">
              <a:buAutoNum type="alphaLcParenR"/>
            </a:pPr>
            <a:r>
              <a:rPr lang="cs-CZ" dirty="0"/>
              <a:t>Sociální pedagog - personální podpora MŠ a ZŠ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468313" y="16287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53" y="60042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53" y="480412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7434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u="sng" dirty="0" smtClean="0"/>
          </a:p>
          <a:p>
            <a:endParaRPr lang="cs-CZ" u="sng" dirty="0"/>
          </a:p>
          <a:p>
            <a:r>
              <a:rPr lang="cs-CZ" u="sng" dirty="0" smtClean="0"/>
              <a:t>Usnadňování </a:t>
            </a:r>
            <a:r>
              <a:rPr lang="cs-CZ" u="sng" dirty="0"/>
              <a:t>přechodu dětí z MŠ do ZŠ </a:t>
            </a:r>
          </a:p>
          <a:p>
            <a:pPr marL="514350" indent="-514350">
              <a:buAutoNum type="alphaLcParenR"/>
            </a:pPr>
            <a:r>
              <a:rPr lang="cs-CZ" dirty="0"/>
              <a:t>Prevence logopedických vad a problémů komunikačních schopností u dětí v MŠ </a:t>
            </a:r>
          </a:p>
          <a:p>
            <a:pPr marL="514350" indent="-514350">
              <a:buAutoNum type="alphaLcParenR"/>
            </a:pPr>
            <a:r>
              <a:rPr lang="cs-CZ" dirty="0"/>
              <a:t>Individualizace vzdělávání v MŠ </a:t>
            </a:r>
          </a:p>
          <a:p>
            <a:pPr marL="514350" indent="-514350">
              <a:buAutoNum type="alphaLcParenR"/>
            </a:pPr>
            <a:r>
              <a:rPr lang="cs-CZ" dirty="0"/>
              <a:t>Odborné zaměřená tematická setkávání a spolupráce s rodičů </a:t>
            </a: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  <a:p>
            <a:pPr marL="0" indent="0"/>
            <a:endParaRPr lang="cs-CZ" dirty="0"/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837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31700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sz="2000" u="sng" dirty="0" smtClean="0"/>
          </a:p>
          <a:p>
            <a:endParaRPr lang="cs-CZ" sz="2000" u="sng" dirty="0"/>
          </a:p>
          <a:p>
            <a:r>
              <a:rPr lang="cs-CZ" sz="2000" u="sng" dirty="0" smtClean="0"/>
              <a:t>Osobnostně </a:t>
            </a:r>
            <a:r>
              <a:rPr lang="cs-CZ" sz="2000" u="sng" dirty="0"/>
              <a:t>sociální a profesní rozvoj pedagogů MŠ </a:t>
            </a:r>
          </a:p>
          <a:p>
            <a:pPr marL="514350" indent="-514350">
              <a:buAutoNum type="alphaLcParenR"/>
            </a:pPr>
            <a:r>
              <a:rPr lang="cs-CZ" sz="2000" dirty="0"/>
              <a:t>Podpora kvality práce ředitele MŠ </a:t>
            </a:r>
          </a:p>
          <a:p>
            <a:pPr marL="514350" indent="-514350">
              <a:buAutoNum type="alphaLcParenR"/>
            </a:pPr>
            <a:r>
              <a:rPr lang="cs-CZ" sz="2000" dirty="0"/>
              <a:t>Osobnostně sociální rozvoj předškolních pedagogů MŠ - individuální </a:t>
            </a:r>
          </a:p>
          <a:p>
            <a:pPr marL="514350" indent="-514350">
              <a:buAutoNum type="alphaLcParenR"/>
            </a:pPr>
            <a:r>
              <a:rPr lang="cs-CZ" sz="2000" dirty="0"/>
              <a:t>Osobnostně sociální rozvoj předškolních pedagogů MŠ - týmový </a:t>
            </a:r>
          </a:p>
          <a:p>
            <a:pPr marL="514350" indent="-514350">
              <a:buAutoNum type="alphaLcParenR"/>
            </a:pPr>
            <a:r>
              <a:rPr lang="cs-CZ" sz="2000" dirty="0"/>
              <a:t>Profesní rozvoj předškolních pedagogů prostřednictvím supervize </a:t>
            </a:r>
          </a:p>
          <a:p>
            <a:pPr marL="514350" indent="-514350">
              <a:buAutoNum type="alphaLcParenR"/>
            </a:pPr>
            <a:r>
              <a:rPr lang="cs-CZ" sz="2000" dirty="0"/>
              <a:t>Sdílení zkušeností předškolních pedagogů z různých MS prostřednictvím vzájemných návštěv </a:t>
            </a:r>
          </a:p>
          <a:p>
            <a:pPr marL="514350" indent="-514350">
              <a:buAutoNum type="alphaLcParenR"/>
            </a:pPr>
            <a:r>
              <a:rPr lang="cs-CZ" sz="2000" dirty="0"/>
              <a:t>Specifika práce pedagoga s dvouletými dětmi v MŠ </a:t>
            </a: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197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34163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sz="1800" u="sng" dirty="0" smtClean="0"/>
          </a:p>
          <a:p>
            <a:endParaRPr lang="cs-CZ" sz="1800" u="sng" dirty="0"/>
          </a:p>
          <a:p>
            <a:r>
              <a:rPr lang="cs-CZ" sz="1800" u="sng" dirty="0" smtClean="0"/>
              <a:t>Osobnostně </a:t>
            </a:r>
            <a:r>
              <a:rPr lang="cs-CZ" sz="1800" u="sng" dirty="0"/>
              <a:t>sociální a profesní rozvoj pedagogů ZŠ </a:t>
            </a:r>
          </a:p>
          <a:p>
            <a:pPr>
              <a:buAutoNum type="alphaLcParenR"/>
            </a:pPr>
            <a:r>
              <a:rPr lang="cs-CZ" sz="1800" dirty="0"/>
              <a:t>CLIL ve výuce ZŠ </a:t>
            </a:r>
          </a:p>
          <a:p>
            <a:pPr>
              <a:buAutoNum type="alphaLcParenR"/>
            </a:pPr>
            <a:r>
              <a:rPr lang="cs-CZ" sz="1800" dirty="0"/>
              <a:t>Vzdělávání pedagogických pracovníků ZŠ (i zaměřené na inkluzi) – DVPP v rozsahu 20 hodin </a:t>
            </a:r>
          </a:p>
          <a:p>
            <a:pPr>
              <a:buAutoNum type="alphaLcParenR"/>
            </a:pPr>
            <a:r>
              <a:rPr lang="cs-CZ" sz="1800" dirty="0"/>
              <a:t>Vzdělávání pedagogických pracovníků ZŠ -DVPP v rozsahu 40 hodin </a:t>
            </a:r>
          </a:p>
          <a:p>
            <a:pPr>
              <a:buAutoNum type="alphaLcParenR"/>
            </a:pPr>
            <a:r>
              <a:rPr lang="cs-CZ" sz="1800" dirty="0"/>
              <a:t>Vzdělávání pedagogických pracovníků ZŠ zaměřené na inkluzi – DVPP v rozsahu 40 hodin </a:t>
            </a:r>
          </a:p>
          <a:p>
            <a:pPr>
              <a:buAutoNum type="alphaLcParenR"/>
            </a:pPr>
            <a:r>
              <a:rPr lang="cs-CZ" sz="1800" dirty="0"/>
              <a:t>Vzdělávání pedagogických pracovníků ZŠ – DVPP v rozsahu 60 hodin </a:t>
            </a:r>
          </a:p>
          <a:p>
            <a:pPr>
              <a:buAutoNum type="alphaLcParenR"/>
            </a:pPr>
            <a:r>
              <a:rPr lang="cs-CZ" sz="1800" dirty="0"/>
              <a:t>Vzdělávání pedagogických pracovníků ZŠ zaměřené na inkluzi – DVPP v rozsahu 60 hodin</a:t>
            </a: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855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424731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sz="1800" u="sng" dirty="0" smtClean="0"/>
          </a:p>
          <a:p>
            <a:endParaRPr lang="cs-CZ" sz="1800" u="sng" dirty="0"/>
          </a:p>
          <a:p>
            <a:r>
              <a:rPr lang="cs-CZ" sz="1800" u="sng" dirty="0" smtClean="0"/>
              <a:t>Osobnostně </a:t>
            </a:r>
            <a:r>
              <a:rPr lang="cs-CZ" sz="1800" u="sng" dirty="0"/>
              <a:t>sociální a profesní rozvoj pedagogů ZŠ </a:t>
            </a:r>
          </a:p>
          <a:p>
            <a:pPr marL="457200" indent="-457200">
              <a:buAutoNum type="alphaLcParenR"/>
            </a:pPr>
            <a:r>
              <a:rPr lang="cs-CZ" sz="1800" dirty="0"/>
              <a:t>Vzdělávání pedagogických pracovníků ZŠ – DVPP v rozsahu 80 hodin </a:t>
            </a:r>
          </a:p>
          <a:p>
            <a:pPr marL="457200" indent="-457200">
              <a:buAutoNum type="alphaLcParenR"/>
            </a:pPr>
            <a:r>
              <a:rPr lang="cs-CZ" sz="1800" dirty="0"/>
              <a:t>Vzdělávání pedagogických pracovníků ZŠ zaměřené na inkluzi – DVPP v rozsahu 80 hodin </a:t>
            </a:r>
          </a:p>
          <a:p>
            <a:pPr marL="457200" indent="-457200">
              <a:buAutoNum type="alphaLcParenR"/>
            </a:pPr>
            <a:r>
              <a:rPr lang="cs-CZ" sz="1800" dirty="0"/>
              <a:t>Podpora kvality výuky ve třídě u pedagogů ZŠ – externí </a:t>
            </a:r>
            <a:r>
              <a:rPr lang="cs-CZ" sz="1800" dirty="0" err="1"/>
              <a:t>mentoring</a:t>
            </a:r>
            <a:r>
              <a:rPr lang="cs-CZ" sz="1800" dirty="0"/>
              <a:t> </a:t>
            </a:r>
          </a:p>
          <a:p>
            <a:pPr marL="457200" indent="-457200">
              <a:buAutoNum type="alphaLcParenR"/>
            </a:pPr>
            <a:r>
              <a:rPr lang="cs-CZ" sz="1800" dirty="0"/>
              <a:t>Podpora kvality práce ředitele ZŠ – koučování </a:t>
            </a:r>
          </a:p>
          <a:p>
            <a:pPr marL="457200" indent="-457200">
              <a:buAutoNum type="alphaLcParenR"/>
            </a:pPr>
            <a:r>
              <a:rPr lang="cs-CZ" sz="1800" dirty="0"/>
              <a:t>Vzájemná spolupráce pedagogů ZŠ </a:t>
            </a:r>
          </a:p>
          <a:p>
            <a:pPr marL="457200" indent="-457200">
              <a:buAutoNum type="alphaLcParenR"/>
            </a:pPr>
            <a:r>
              <a:rPr lang="cs-CZ" sz="1800" dirty="0"/>
              <a:t>Tandemová výuka na ZŠ </a:t>
            </a:r>
          </a:p>
          <a:p>
            <a:pPr marL="457200" indent="-457200">
              <a:buAutoNum type="alphaLcParenR"/>
            </a:pPr>
            <a:r>
              <a:rPr lang="cs-CZ" sz="1800" dirty="0"/>
              <a:t>Sdílení zkušeností pedagogů z různých ZŠ prostřednictvím vzájemných návštěv </a:t>
            </a:r>
          </a:p>
          <a:p>
            <a:pPr marL="457200" indent="-457200">
              <a:buAutoNum type="alphaLcParenR"/>
            </a:pPr>
            <a:r>
              <a:rPr lang="cs-CZ" sz="1800" dirty="0"/>
              <a:t>Vzdělávání pedagogického sboru ZŠ zaměřené na inkluzi – vzdělávací akce v rozsahu 8 hodin </a:t>
            </a:r>
          </a:p>
          <a:p>
            <a:pPr marL="457200" indent="-457200">
              <a:buAutoNum type="alphaLcParenR"/>
            </a:pPr>
            <a:r>
              <a:rPr lang="cs-CZ" sz="1800" dirty="0"/>
              <a:t>Vzájemná spolupráce pedagogů ZŠ v oblasti inkluze </a:t>
            </a: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8228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a „Šablony“ OP VVV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41549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u="sng" dirty="0" smtClean="0"/>
          </a:p>
          <a:p>
            <a:endParaRPr lang="cs-CZ" u="sng" dirty="0"/>
          </a:p>
          <a:p>
            <a:r>
              <a:rPr lang="cs-CZ" u="sng" dirty="0" err="1" smtClean="0"/>
              <a:t>Extrakurikularní</a:t>
            </a:r>
            <a:r>
              <a:rPr lang="cs-CZ" u="sng" dirty="0" smtClean="0"/>
              <a:t> </a:t>
            </a:r>
            <a:r>
              <a:rPr lang="cs-CZ" u="sng" dirty="0"/>
              <a:t>rozvojové aktivity ZŠ </a:t>
            </a:r>
          </a:p>
          <a:p>
            <a:pPr marL="457200" indent="-457200">
              <a:buAutoNum type="alphaLcParenR"/>
            </a:pPr>
            <a:r>
              <a:rPr lang="cs-CZ" dirty="0"/>
              <a:t>Čtenářský klub pro žáky ZŠ ohrožené školním neúspěchem </a:t>
            </a:r>
          </a:p>
          <a:p>
            <a:pPr marL="457200" indent="-457200">
              <a:buAutoNum type="alphaLcParenR"/>
            </a:pPr>
            <a:r>
              <a:rPr lang="cs-CZ" dirty="0"/>
              <a:t>Čtenářský klub pro žáky ZŠ </a:t>
            </a:r>
          </a:p>
          <a:p>
            <a:pPr marL="457200" indent="-457200">
              <a:buAutoNum type="alphaLcParenR"/>
            </a:pPr>
            <a:r>
              <a:rPr lang="cs-CZ" dirty="0"/>
              <a:t>Klub zábavné logiky a rozvoje matematické gramotnosti pro žáky ZŠ ohrožené školním neúspěchem </a:t>
            </a:r>
          </a:p>
          <a:p>
            <a:pPr marL="457200" indent="-457200">
              <a:buAutoNum type="alphaLcParenR"/>
            </a:pPr>
            <a:r>
              <a:rPr lang="cs-CZ" dirty="0"/>
              <a:t>Klub zábavné logiky a rozvoje matematické gramotnosti pro žáky ZŠ </a:t>
            </a:r>
          </a:p>
          <a:p>
            <a:pPr marL="457200" indent="-457200">
              <a:buAutoNum type="alphaLcParenR"/>
            </a:pPr>
            <a:r>
              <a:rPr lang="cs-CZ" dirty="0"/>
              <a:t>Doučování žáků ZŠ ohrožených školním neúspěchem</a:t>
            </a: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620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5846</TotalTime>
  <Words>625</Words>
  <Application>Microsoft Office PowerPoint</Application>
  <PresentationFormat>Předvádění na obrazovce (4:3)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MAP ORP Ostrava a „Šablony“ OP VVV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isifa Image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Karabínová Radmila</cp:lastModifiedBy>
  <cp:revision>358</cp:revision>
  <cp:lastPrinted>2015-10-06T11:42:54Z</cp:lastPrinted>
  <dcterms:created xsi:type="dcterms:W3CDTF">2010-05-20T13:55:07Z</dcterms:created>
  <dcterms:modified xsi:type="dcterms:W3CDTF">2016-04-13T06:17:16Z</dcterms:modified>
</cp:coreProperties>
</file>