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  <p:sldMasterId id="2147483797" r:id="rId2"/>
    <p:sldMasterId id="2147483809" r:id="rId3"/>
    <p:sldMasterId id="2147483821" r:id="rId4"/>
    <p:sldMasterId id="2147483869" r:id="rId5"/>
    <p:sldMasterId id="2147483881" r:id="rId6"/>
    <p:sldMasterId id="2147483893" r:id="rId7"/>
    <p:sldMasterId id="2147483905" r:id="rId8"/>
    <p:sldMasterId id="2147483917" r:id="rId9"/>
  </p:sldMasterIdLst>
  <p:notesMasterIdLst>
    <p:notesMasterId r:id="rId28"/>
  </p:notesMasterIdLst>
  <p:handoutMasterIdLst>
    <p:handoutMasterId r:id="rId29"/>
  </p:handoutMasterIdLst>
  <p:sldIdLst>
    <p:sldId id="318" r:id="rId10"/>
    <p:sldId id="365" r:id="rId11"/>
    <p:sldId id="366" r:id="rId12"/>
    <p:sldId id="367" r:id="rId13"/>
    <p:sldId id="372" r:id="rId14"/>
    <p:sldId id="373" r:id="rId15"/>
    <p:sldId id="374" r:id="rId16"/>
    <p:sldId id="384" r:id="rId17"/>
    <p:sldId id="376" r:id="rId18"/>
    <p:sldId id="377" r:id="rId19"/>
    <p:sldId id="379" r:id="rId20"/>
    <p:sldId id="380" r:id="rId21"/>
    <p:sldId id="382" r:id="rId22"/>
    <p:sldId id="381" r:id="rId23"/>
    <p:sldId id="383" r:id="rId24"/>
    <p:sldId id="355" r:id="rId25"/>
    <p:sldId id="360" r:id="rId26"/>
    <p:sldId id="343" r:id="rId27"/>
  </p:sldIdLst>
  <p:sldSz cx="9144000" cy="6858000" type="screen4x3"/>
  <p:notesSz cx="6797675" cy="992822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3606" autoAdjust="0"/>
  </p:normalViewPr>
  <p:slideViewPr>
    <p:cSldViewPr>
      <p:cViewPr>
        <p:scale>
          <a:sx n="76" d="100"/>
          <a:sy n="76" d="100"/>
        </p:scale>
        <p:origin x="-346" y="-10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58" y="-1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presProps" Target="presProps.xml"/><Relationship Id="rId8" Type="http://schemas.openxmlformats.org/officeDocument/2006/relationships/slideMaster" Target="slideMasters/slideMaster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813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300" smtClean="0"/>
            </a:lvl1pPr>
          </a:lstStyle>
          <a:p>
            <a:pPr>
              <a:defRPr/>
            </a:pPr>
            <a:fld id="{2B520282-4AC2-40F5-86AC-42EB479FCE42}" type="datetimeFigureOut">
              <a:rPr lang="cs-CZ"/>
              <a:pPr>
                <a:defRPr/>
              </a:pPr>
              <a:t>9.9.2016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9430092"/>
            <a:ext cx="2945659" cy="49813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3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8B38640-4002-44B0-833B-FFA575F381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5129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8" tIns="47779" rIns="95558" bIns="4777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4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8" tIns="47779" rIns="95558" bIns="4777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8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8" tIns="47779" rIns="95558" bIns="477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8" tIns="47779" rIns="95558" bIns="4777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4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8" tIns="47779" rIns="95558" bIns="4777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/>
            </a:lvl1pPr>
          </a:lstStyle>
          <a:p>
            <a:pPr>
              <a:defRPr/>
            </a:pPr>
            <a:fld id="{8E4383D0-9173-43FA-BE84-9938F77D5AF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57144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1455342-BF8B-44EF-99BF-241F01791893}" type="slidenum">
              <a:rPr lang="cs-CZ" altLang="cs-CZ"/>
              <a:pPr>
                <a:spcBef>
                  <a:spcPct val="0"/>
                </a:spcBef>
              </a:pPr>
              <a:t>1</a:t>
            </a:fld>
            <a:endParaRPr lang="cs-CZ" altLang="cs-CZ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0957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5132180-97FF-4DA2-A4CD-256F8AF49381}" type="slidenum">
              <a:rPr lang="cs-CZ" altLang="cs-CZ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10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9576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5132180-97FF-4DA2-A4CD-256F8AF49381}" type="slidenum">
              <a:rPr lang="cs-CZ" altLang="cs-CZ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11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9576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5132180-97FF-4DA2-A4CD-256F8AF49381}" type="slidenum">
              <a:rPr lang="cs-CZ" altLang="cs-CZ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12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9576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5132180-97FF-4DA2-A4CD-256F8AF49381}" type="slidenum">
              <a:rPr lang="cs-CZ" altLang="cs-CZ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13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9576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5132180-97FF-4DA2-A4CD-256F8AF49381}" type="slidenum">
              <a:rPr lang="cs-CZ" altLang="cs-CZ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14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9576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5132180-97FF-4DA2-A4CD-256F8AF49381}" type="slidenum">
              <a:rPr lang="cs-CZ" altLang="cs-CZ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15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9576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FFC7ACB-16DB-412A-A200-55801CC782ED}" type="slidenum">
              <a:rPr lang="cs-CZ" altLang="cs-CZ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16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6177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FB340AE-CCBF-4751-93D8-8506B3E5377B}" type="slidenum">
              <a:rPr lang="cs-CZ" altLang="cs-CZ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17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5422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5132180-97FF-4DA2-A4CD-256F8AF49381}" type="slidenum">
              <a:rPr lang="cs-CZ" altLang="cs-CZ"/>
              <a:pPr>
                <a:spcBef>
                  <a:spcPct val="0"/>
                </a:spcBef>
              </a:pPr>
              <a:t>18</a:t>
            </a:fld>
            <a:endParaRPr lang="cs-CZ" altLang="cs-CZ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957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C49611D-A2CC-4C1A-990B-61F3750F18CD}" type="slidenum">
              <a:rPr lang="cs-CZ" altLang="cs-CZ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2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457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45EC497-D468-4D33-95B4-B38C1424C70E}" type="slidenum">
              <a:rPr lang="cs-CZ" altLang="cs-CZ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247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705B589-70BC-4BEE-99E8-4DF62BCF03F6}" type="slidenum">
              <a:rPr lang="cs-CZ" altLang="cs-CZ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4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2815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C49611D-A2CC-4C1A-990B-61F3750F18CD}" type="slidenum">
              <a:rPr lang="cs-CZ" altLang="cs-CZ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5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4572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C49611D-A2CC-4C1A-990B-61F3750F18CD}" type="slidenum">
              <a:rPr lang="cs-CZ" altLang="cs-CZ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6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4572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C49611D-A2CC-4C1A-990B-61F3750F18CD}" type="slidenum">
              <a:rPr lang="cs-CZ" altLang="cs-CZ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7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4572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5132180-97FF-4DA2-A4CD-256F8AF49381}" type="slidenum">
              <a:rPr lang="cs-CZ" altLang="cs-CZ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8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9576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76406" indent="-298618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94471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72260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50048" indent="-238895">
              <a:spcBef>
                <a:spcPct val="30000"/>
              </a:spcBef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62783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105626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583414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4061202" indent="-23889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5132180-97FF-4DA2-A4CD-256F8AF49381}" type="slidenum">
              <a:rPr lang="cs-CZ" altLang="cs-CZ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9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957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4D12553-D114-4AFB-9548-74A8BECBF986}" type="datetimeFigureOut">
              <a:rPr lang="cs-CZ" smtClean="0"/>
              <a:pPr>
                <a:defRPr/>
              </a:pPr>
              <a:t>9.9.2016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C36C145-719D-4BD4-B156-D482E9BD7898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BE0A169-10C2-41BA-9820-95649D2014FE}" type="datetimeFigureOut">
              <a:rPr lang="cs-CZ" smtClean="0"/>
              <a:pPr>
                <a:defRPr/>
              </a:pPr>
              <a:t>9.9.2016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50E7594-A182-47F7-9D64-4CE16674B71D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E4192CE-5506-46E2-A323-394144AE2E44}" type="datetimeFigureOut">
              <a:rPr lang="cs-CZ" smtClean="0"/>
              <a:pPr>
                <a:defRPr/>
              </a:pPr>
              <a:t>9.9.2016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511AB74-0D98-4143-85F8-140482D1FC1B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4D12553-D114-4AFB-9548-74A8BECBF986}" type="datetimeFigureOut">
              <a:rPr lang="cs-CZ" smtClean="0"/>
              <a:pPr>
                <a:defRPr/>
              </a:pPr>
              <a:t>9.9.2016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C36C145-719D-4BD4-B156-D482E9BD7898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95719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155F7B-3607-4A2C-8F4C-12849BF57C17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8D4573D-852A-4B38-99EA-5076E03F73E7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950550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E4BF38-08E9-4264-B0CE-1F29E6E26B35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C1A5DEB-2C40-4757-9615-4DAE46D65091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8365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5B19EC2-794C-4260-A967-470FF53D213F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9CC921-9FCF-4578-B2CE-A3EE90E1AFF9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93231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C211FD-7B39-479B-80FB-A05BBE1F9BEF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3139035-453C-4C4F-8C09-95019E137505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7666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0A7000F-98B9-4ED8-B112-301D280052CA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C5FB79-B470-4654-AFA5-82BCB87A4DDB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120469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90F3B69-C49B-4C41-AC20-DA57C6C91D04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CA8FD75-35A4-4A6A-B1AA-6C2EAB977040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253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EAFE6DE6-6483-4553-B067-C0A7BE1A67C6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E0C58E-335E-44D2-ABA3-93A8BFAE98DB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504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155F7B-3607-4A2C-8F4C-12849BF57C17}" type="datetimeFigureOut">
              <a:rPr lang="cs-CZ" smtClean="0"/>
              <a:pPr>
                <a:defRPr/>
              </a:pPr>
              <a:t>9.9.2016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8D4573D-852A-4B38-99EA-5076E03F73E7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7B362AF-ACD5-471B-87F5-8C2BFFB102F0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EAEA74B-EC4B-4CC8-846E-12CE47F629DD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952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BE0A169-10C2-41BA-9820-95649D2014FE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50E7594-A182-47F7-9D64-4CE16674B71D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0665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E4192CE-5506-46E2-A323-394144AE2E44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511AB74-0D98-4143-85F8-140482D1FC1B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9638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4D12553-D114-4AFB-9548-74A8BECBF986}" type="datetimeFigureOut">
              <a:rPr lang="cs-CZ" smtClean="0"/>
              <a:pPr>
                <a:defRPr/>
              </a:pPr>
              <a:t>9.9.2016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C36C145-719D-4BD4-B156-D482E9BD7898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711899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155F7B-3607-4A2C-8F4C-12849BF57C17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8D4573D-852A-4B38-99EA-5076E03F73E7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558710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E4BF38-08E9-4264-B0CE-1F29E6E26B35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C1A5DEB-2C40-4757-9615-4DAE46D65091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6868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5B19EC2-794C-4260-A967-470FF53D213F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9CC921-9FCF-4578-B2CE-A3EE90E1AFF9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752771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C211FD-7B39-479B-80FB-A05BBE1F9BEF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3139035-453C-4C4F-8C09-95019E137505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0280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0A7000F-98B9-4ED8-B112-301D280052CA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C5FB79-B470-4654-AFA5-82BCB87A4DDB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895688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90F3B69-C49B-4C41-AC20-DA57C6C91D04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CA8FD75-35A4-4A6A-B1AA-6C2EAB977040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899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E4BF38-08E9-4264-B0CE-1F29E6E26B35}" type="datetimeFigureOut">
              <a:rPr lang="cs-CZ" smtClean="0"/>
              <a:pPr>
                <a:defRPr/>
              </a:pPr>
              <a:t>9.9.2016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C1A5DEB-2C40-4757-9615-4DAE46D65091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EAFE6DE6-6483-4553-B067-C0A7BE1A67C6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E0C58E-335E-44D2-ABA3-93A8BFAE98DB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3481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7B362AF-ACD5-471B-87F5-8C2BFFB102F0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EAEA74B-EC4B-4CC8-846E-12CE47F629DD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5539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BE0A169-10C2-41BA-9820-95649D2014FE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50E7594-A182-47F7-9D64-4CE16674B71D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8469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E4192CE-5506-46E2-A323-394144AE2E44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511AB74-0D98-4143-85F8-140482D1FC1B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6152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4D12553-D114-4AFB-9548-74A8BECBF986}" type="datetimeFigureOut">
              <a:rPr lang="cs-CZ" smtClean="0"/>
              <a:pPr>
                <a:defRPr/>
              </a:pPr>
              <a:t>9.9.2016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C36C145-719D-4BD4-B156-D482E9BD7898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4146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155F7B-3607-4A2C-8F4C-12849BF57C17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8D4573D-852A-4B38-99EA-5076E03F73E7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7428911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E4BF38-08E9-4264-B0CE-1F29E6E26B35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C1A5DEB-2C40-4757-9615-4DAE46D65091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60595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5B19EC2-794C-4260-A967-470FF53D213F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9CC921-9FCF-4578-B2CE-A3EE90E1AFF9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3332216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C211FD-7B39-479B-80FB-A05BBE1F9BEF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3139035-453C-4C4F-8C09-95019E137505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7721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0A7000F-98B9-4ED8-B112-301D280052CA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C5FB79-B470-4654-AFA5-82BCB87A4DDB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17692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5B19EC2-794C-4260-A967-470FF53D213F}" type="datetimeFigureOut">
              <a:rPr lang="cs-CZ" smtClean="0"/>
              <a:pPr>
                <a:defRPr/>
              </a:pPr>
              <a:t>9.9.2016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9CC921-9FCF-4578-B2CE-A3EE90E1AFF9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90F3B69-C49B-4C41-AC20-DA57C6C91D04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CA8FD75-35A4-4A6A-B1AA-6C2EAB977040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09757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EAFE6DE6-6483-4553-B067-C0A7BE1A67C6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E0C58E-335E-44D2-ABA3-93A8BFAE98DB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55278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7B362AF-ACD5-471B-87F5-8C2BFFB102F0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EAEA74B-EC4B-4CC8-846E-12CE47F629DD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74264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BE0A169-10C2-41BA-9820-95649D2014FE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50E7594-A182-47F7-9D64-4CE16674B71D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8000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E4192CE-5506-46E2-A323-394144AE2E44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511AB74-0D98-4143-85F8-140482D1FC1B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45002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4D12553-D114-4AFB-9548-74A8BECBF986}" type="datetimeFigureOut">
              <a:rPr lang="cs-CZ" smtClean="0"/>
              <a:pPr>
                <a:defRPr/>
              </a:pPr>
              <a:t>9.9.2016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C36C145-719D-4BD4-B156-D482E9BD7898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9189675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155F7B-3607-4A2C-8F4C-12849BF57C17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8D4573D-852A-4B38-99EA-5076E03F73E7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4287366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E4BF38-08E9-4264-B0CE-1F29E6E26B35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C1A5DEB-2C40-4757-9615-4DAE46D65091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47527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5B19EC2-794C-4260-A967-470FF53D213F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9CC921-9FCF-4578-B2CE-A3EE90E1AFF9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0048021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C211FD-7B39-479B-80FB-A05BBE1F9BEF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3139035-453C-4C4F-8C09-95019E137505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860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C211FD-7B39-479B-80FB-A05BBE1F9BEF}" type="datetimeFigureOut">
              <a:rPr lang="cs-CZ" smtClean="0"/>
              <a:pPr>
                <a:defRPr/>
              </a:pPr>
              <a:t>9.9.2016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3139035-453C-4C4F-8C09-95019E137505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0A7000F-98B9-4ED8-B112-301D280052CA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C5FB79-B470-4654-AFA5-82BCB87A4DDB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1636771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90F3B69-C49B-4C41-AC20-DA57C6C91D04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CA8FD75-35A4-4A6A-B1AA-6C2EAB977040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47827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EAFE6DE6-6483-4553-B067-C0A7BE1A67C6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E0C58E-335E-44D2-ABA3-93A8BFAE98DB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62650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7B362AF-ACD5-471B-87F5-8C2BFFB102F0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EAEA74B-EC4B-4CC8-846E-12CE47F629DD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10826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BE0A169-10C2-41BA-9820-95649D2014FE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50E7594-A182-47F7-9D64-4CE16674B71D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00709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E4192CE-5506-46E2-A323-394144AE2E44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511AB74-0D98-4143-85F8-140482D1FC1B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46818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4D12553-D114-4AFB-9548-74A8BECBF986}" type="datetimeFigureOut">
              <a:rPr lang="cs-CZ" smtClean="0"/>
              <a:pPr>
                <a:defRPr/>
              </a:pPr>
              <a:t>9.9.2016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C36C145-719D-4BD4-B156-D482E9BD7898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8505301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155F7B-3607-4A2C-8F4C-12849BF57C17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8D4573D-852A-4B38-99EA-5076E03F73E7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0819565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E4BF38-08E9-4264-B0CE-1F29E6E26B35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C1A5DEB-2C40-4757-9615-4DAE46D65091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38238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5B19EC2-794C-4260-A967-470FF53D213F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9CC921-9FCF-4578-B2CE-A3EE90E1AFF9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13182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0A7000F-98B9-4ED8-B112-301D280052CA}" type="datetimeFigureOut">
              <a:rPr lang="cs-CZ" smtClean="0"/>
              <a:pPr>
                <a:defRPr/>
              </a:pPr>
              <a:t>9.9.2016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C5FB79-B470-4654-AFA5-82BCB87A4DDB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C211FD-7B39-479B-80FB-A05BBE1F9BEF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3139035-453C-4C4F-8C09-95019E137505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63495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0A7000F-98B9-4ED8-B112-301D280052CA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C5FB79-B470-4654-AFA5-82BCB87A4DDB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2019950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90F3B69-C49B-4C41-AC20-DA57C6C91D04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CA8FD75-35A4-4A6A-B1AA-6C2EAB977040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09888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EAFE6DE6-6483-4553-B067-C0A7BE1A67C6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E0C58E-335E-44D2-ABA3-93A8BFAE98DB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16741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7B362AF-ACD5-471B-87F5-8C2BFFB102F0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EAEA74B-EC4B-4CC8-846E-12CE47F629DD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09443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BE0A169-10C2-41BA-9820-95649D2014FE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50E7594-A182-47F7-9D64-4CE16674B71D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28428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E4192CE-5506-46E2-A323-394144AE2E44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511AB74-0D98-4143-85F8-140482D1FC1B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75581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4D12553-D114-4AFB-9548-74A8BECBF986}" type="datetimeFigureOut">
              <a:rPr lang="cs-CZ" smtClean="0"/>
              <a:pPr>
                <a:defRPr/>
              </a:pPr>
              <a:t>9.9.2016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C36C145-719D-4BD4-B156-D482E9BD7898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5178226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155F7B-3607-4A2C-8F4C-12849BF57C17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8D4573D-852A-4B38-99EA-5076E03F73E7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5082601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E4BF38-08E9-4264-B0CE-1F29E6E26B35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C1A5DEB-2C40-4757-9615-4DAE46D65091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765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90F3B69-C49B-4C41-AC20-DA57C6C91D04}" type="datetimeFigureOut">
              <a:rPr lang="cs-CZ" smtClean="0"/>
              <a:pPr>
                <a:defRPr/>
              </a:pPr>
              <a:t>9.9.2016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CA8FD75-35A4-4A6A-B1AA-6C2EAB977040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5B19EC2-794C-4260-A967-470FF53D213F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9CC921-9FCF-4578-B2CE-A3EE90E1AFF9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0810200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C211FD-7B39-479B-80FB-A05BBE1F9BEF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3139035-453C-4C4F-8C09-95019E137505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70930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0A7000F-98B9-4ED8-B112-301D280052CA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C5FB79-B470-4654-AFA5-82BCB87A4DDB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45924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90F3B69-C49B-4C41-AC20-DA57C6C91D04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CA8FD75-35A4-4A6A-B1AA-6C2EAB977040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53404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EAFE6DE6-6483-4553-B067-C0A7BE1A67C6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E0C58E-335E-44D2-ABA3-93A8BFAE98DB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84260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7B362AF-ACD5-471B-87F5-8C2BFFB102F0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EAEA74B-EC4B-4CC8-846E-12CE47F629DD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86024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BE0A169-10C2-41BA-9820-95649D2014FE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50E7594-A182-47F7-9D64-4CE16674B71D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1720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E4192CE-5506-46E2-A323-394144AE2E44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511AB74-0D98-4143-85F8-140482D1FC1B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4977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4D12553-D114-4AFB-9548-74A8BECBF986}" type="datetimeFigureOut">
              <a:rPr lang="cs-CZ" smtClean="0"/>
              <a:pPr>
                <a:defRPr/>
              </a:pPr>
              <a:t>9.9.2016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C36C145-719D-4BD4-B156-D482E9BD7898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9718308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155F7B-3607-4A2C-8F4C-12849BF57C17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8D4573D-852A-4B38-99EA-5076E03F73E7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53889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EAFE6DE6-6483-4553-B067-C0A7BE1A67C6}" type="datetimeFigureOut">
              <a:rPr lang="cs-CZ" smtClean="0"/>
              <a:pPr>
                <a:defRPr/>
              </a:pPr>
              <a:t>9.9.2016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E0C58E-335E-44D2-ABA3-93A8BFAE98DB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E4BF38-08E9-4264-B0CE-1F29E6E26B35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C1A5DEB-2C40-4757-9615-4DAE46D65091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00002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5B19EC2-794C-4260-A967-470FF53D213F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9CC921-9FCF-4578-B2CE-A3EE90E1AFF9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3776776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C211FD-7B39-479B-80FB-A05BBE1F9BEF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3139035-453C-4C4F-8C09-95019E137505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99594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0A7000F-98B9-4ED8-B112-301D280052CA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C5FB79-B470-4654-AFA5-82BCB87A4DDB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1613481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90F3B69-C49B-4C41-AC20-DA57C6C91D04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CA8FD75-35A4-4A6A-B1AA-6C2EAB977040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26871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EAFE6DE6-6483-4553-B067-C0A7BE1A67C6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E0C58E-335E-44D2-ABA3-93A8BFAE98DB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4845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7B362AF-ACD5-471B-87F5-8C2BFFB102F0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EAEA74B-EC4B-4CC8-846E-12CE47F629DD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95679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BE0A169-10C2-41BA-9820-95649D2014FE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50E7594-A182-47F7-9D64-4CE16674B71D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91730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E4192CE-5506-46E2-A323-394144AE2E44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511AB74-0D98-4143-85F8-140482D1FC1B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2433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hangingPunct="1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4D12553-D114-4AFB-9548-74A8BECBF986}" type="datetimeFigureOut">
              <a:rPr lang="cs-CZ" smtClean="0"/>
              <a:pPr>
                <a:defRPr/>
              </a:pPr>
              <a:t>9.9.2016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C36C145-719D-4BD4-B156-D482E9BD7898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66908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7B362AF-ACD5-471B-87F5-8C2BFFB102F0}" type="datetimeFigureOut">
              <a:rPr lang="cs-CZ" smtClean="0"/>
              <a:pPr>
                <a:defRPr/>
              </a:pPr>
              <a:t>9.9.2016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EAEA74B-EC4B-4CC8-846E-12CE47F629DD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155F7B-3607-4A2C-8F4C-12849BF57C17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8D4573D-852A-4B38-99EA-5076E03F73E7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0084775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E4BF38-08E9-4264-B0CE-1F29E6E26B35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C1A5DEB-2C40-4757-9615-4DAE46D65091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36103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5B19EC2-794C-4260-A967-470FF53D213F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9CC921-9FCF-4578-B2CE-A3EE90E1AFF9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2296445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C211FD-7B39-479B-80FB-A05BBE1F9BEF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3139035-453C-4C4F-8C09-95019E137505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03214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0A7000F-98B9-4ED8-B112-301D280052CA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C5FB79-B470-4654-AFA5-82BCB87A4DDB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53952998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90F3B69-C49B-4C41-AC20-DA57C6C91D04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CA8FD75-35A4-4A6A-B1AA-6C2EAB977040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39360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EAFE6DE6-6483-4553-B067-C0A7BE1A67C6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E0C58E-335E-44D2-ABA3-93A8BFAE98DB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88434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7B362AF-ACD5-471B-87F5-8C2BFFB102F0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EAEA74B-EC4B-4CC8-846E-12CE47F629DD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41842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BE0A169-10C2-41BA-9820-95649D2014FE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50E7594-A182-47F7-9D64-4CE16674B71D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01380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E4192CE-5506-46E2-A323-394144AE2E44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511AB74-0D98-4143-85F8-140482D1FC1B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631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socialni-zaclenovani.cz/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hyperlink" Target="http://www.socialni-zaclenovani.cz/" TargetMode="Externa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hyperlink" Target="http://www.socialni-zaclenovani.cz/" TargetMode="Externa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hyperlink" Target="http://www.socialni-zaclenovani.cz/" TargetMode="Externa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hyperlink" Target="http://www.socialni-zaclenovani.cz/" TargetMode="Externa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hyperlink" Target="http://www.socialni-zaclenovani.cz/" TargetMode="Externa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hyperlink" Target="http://www.socialni-zaclenovani.cz/" TargetMode="Externa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hyperlink" Target="http://www.socialni-zaclenovani.cz/" TargetMode="Externa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hyperlink" Target="http://www.socialni-zaclenovani.cz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9F19121-B7D0-49EB-9A4C-01BBA1370328}" type="datetimeFigureOut">
              <a:rPr lang="cs-CZ" smtClean="0"/>
              <a:pPr>
                <a:defRPr/>
              </a:pPr>
              <a:t>9.9.2016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AFA783B-FE2E-46CB-9DD3-7C9497585A39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6942138" y="6356350"/>
            <a:ext cx="2160587" cy="2603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cs-CZ" sz="1100" smtClean="0">
                <a:solidFill>
                  <a:schemeClr val="bg2"/>
                </a:solidFill>
                <a:ea typeface="+mn-ea"/>
                <a:hlinkClick r:id="rId14"/>
              </a:rPr>
              <a:t>www.socialni-zaclenovani.cz</a:t>
            </a:r>
            <a:endParaRPr lang="cs-CZ" sz="1100" smtClean="0">
              <a:solidFill>
                <a:schemeClr val="bg2"/>
              </a:solidFill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9F19121-B7D0-49EB-9A4C-01BBA1370328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AFA783B-FE2E-46CB-9DD3-7C9497585A39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6942138" y="6356350"/>
            <a:ext cx="2160587" cy="2603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cs-CZ" sz="1100" smtClean="0">
                <a:solidFill>
                  <a:srgbClr val="DEF5FA"/>
                </a:solidFill>
                <a:hlinkClick r:id="rId14"/>
              </a:rPr>
              <a:t>www.socialni-zaclenovani.cz</a:t>
            </a:r>
            <a:endParaRPr lang="cs-CZ" sz="1100" smtClean="0">
              <a:solidFill>
                <a:srgbClr val="DEF5F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958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9F19121-B7D0-49EB-9A4C-01BBA1370328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AFA783B-FE2E-46CB-9DD3-7C9497585A39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6942138" y="6356350"/>
            <a:ext cx="2160587" cy="2603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cs-CZ" sz="1100" smtClean="0">
                <a:solidFill>
                  <a:srgbClr val="DEF5FA"/>
                </a:solidFill>
                <a:hlinkClick r:id="rId14"/>
              </a:rPr>
              <a:t>www.socialni-zaclenovani.cz</a:t>
            </a:r>
            <a:endParaRPr lang="cs-CZ" sz="1100" smtClean="0">
              <a:solidFill>
                <a:srgbClr val="DEF5F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484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9F19121-B7D0-49EB-9A4C-01BBA1370328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AFA783B-FE2E-46CB-9DD3-7C9497585A39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6942138" y="6356350"/>
            <a:ext cx="2160587" cy="2603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cs-CZ" sz="1100" smtClean="0">
                <a:solidFill>
                  <a:srgbClr val="DEF5FA"/>
                </a:solidFill>
                <a:hlinkClick r:id="rId14"/>
              </a:rPr>
              <a:t>www.socialni-zaclenovani.cz</a:t>
            </a:r>
            <a:endParaRPr lang="cs-CZ" sz="1100" smtClean="0">
              <a:solidFill>
                <a:srgbClr val="DEF5F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930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9F19121-B7D0-49EB-9A4C-01BBA1370328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AFA783B-FE2E-46CB-9DD3-7C9497585A39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6942138" y="6356350"/>
            <a:ext cx="2160587" cy="2603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cs-CZ" sz="1100" smtClean="0">
                <a:solidFill>
                  <a:srgbClr val="DEF5FA"/>
                </a:solidFill>
                <a:hlinkClick r:id="rId14"/>
              </a:rPr>
              <a:t>www.socialni-zaclenovani.cz</a:t>
            </a:r>
            <a:endParaRPr lang="cs-CZ" sz="1100" smtClean="0">
              <a:solidFill>
                <a:srgbClr val="DEF5F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063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9F19121-B7D0-49EB-9A4C-01BBA1370328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AFA783B-FE2E-46CB-9DD3-7C9497585A39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6942138" y="6356350"/>
            <a:ext cx="2160587" cy="2603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cs-CZ" sz="1100" smtClean="0">
                <a:solidFill>
                  <a:srgbClr val="DEF5FA"/>
                </a:solidFill>
                <a:hlinkClick r:id="rId14"/>
              </a:rPr>
              <a:t>www.socialni-zaclenovani.cz</a:t>
            </a:r>
            <a:endParaRPr lang="cs-CZ" sz="1100" smtClean="0">
              <a:solidFill>
                <a:srgbClr val="DEF5F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294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9F19121-B7D0-49EB-9A4C-01BBA1370328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AFA783B-FE2E-46CB-9DD3-7C9497585A39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6942138" y="6356350"/>
            <a:ext cx="2160587" cy="2603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cs-CZ" sz="1100" smtClean="0">
                <a:solidFill>
                  <a:srgbClr val="DEF5FA"/>
                </a:solidFill>
                <a:hlinkClick r:id="rId14"/>
              </a:rPr>
              <a:t>www.socialni-zaclenovani.cz</a:t>
            </a:r>
            <a:endParaRPr lang="cs-CZ" sz="1100" smtClean="0">
              <a:solidFill>
                <a:srgbClr val="DEF5F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10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9F19121-B7D0-49EB-9A4C-01BBA1370328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AFA783B-FE2E-46CB-9DD3-7C9497585A39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6942138" y="6356350"/>
            <a:ext cx="2160587" cy="2603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cs-CZ" sz="1100" smtClean="0">
                <a:solidFill>
                  <a:srgbClr val="DEF5FA"/>
                </a:solidFill>
                <a:hlinkClick r:id="rId14"/>
              </a:rPr>
              <a:t>www.socialni-zaclenovani.cz</a:t>
            </a:r>
            <a:endParaRPr lang="cs-CZ" sz="1100" smtClean="0">
              <a:solidFill>
                <a:srgbClr val="DEF5F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458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hangingPunct="1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9F19121-B7D0-49EB-9A4C-01BBA1370328}" type="datetimeFigureOut">
              <a:rPr lang="cs-CZ" smtClean="0">
                <a:solidFill>
                  <a:prstClr val="black"/>
                </a:solidFill>
              </a:rPr>
              <a:pPr>
                <a:defRPr/>
              </a:pPr>
              <a:t>9.9.2016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AFA783B-FE2E-46CB-9DD3-7C9497585A39}" type="slidenum">
              <a:rPr lang="cs-CZ" altLang="cs-CZ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6942138" y="6356350"/>
            <a:ext cx="2160587" cy="2603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cs-CZ" sz="1100" smtClean="0">
                <a:solidFill>
                  <a:srgbClr val="DEF5FA"/>
                </a:solidFill>
                <a:hlinkClick r:id="rId14"/>
              </a:rPr>
              <a:t>www.socialni-zaclenovani.cz</a:t>
            </a:r>
            <a:endParaRPr lang="cs-CZ" sz="1100" smtClean="0">
              <a:solidFill>
                <a:srgbClr val="DEF5F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621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www.google.cz/url?sa=i&amp;rct=j&amp;q=&amp;esrc=s&amp;frm=1&amp;source=images&amp;cd=&amp;cad=rja&amp;uact=8&amp;ved=0CAcQjRw&amp;url=http://www.ostrava.cz/cs/podnikatel-investor/ke-stazeni/development-newsletter/vzor-data&amp;ei=EPToVJOpI4GzPNmTgJAL&amp;bvm=bv.86475890,d.bGQ&amp;psig=AFQjCNG98XO1KYexDbyrle_7L5HSADlO4Q&amp;ust=1424639343280119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0.xml"/><Relationship Id="rId5" Type="http://schemas.openxmlformats.org/officeDocument/2006/relationships/image" Target="../media/image3.png"/><Relationship Id="rId4" Type="http://schemas.openxmlformats.org/officeDocument/2006/relationships/hyperlink" Target="http://www.google.cz/url?sa=i&amp;rct=j&amp;q=&amp;esrc=s&amp;frm=1&amp;source=images&amp;cd=&amp;cad=rja&amp;uact=8&amp;ved=0CAcQjRw&amp;url=http://www.ostrava.cz/cs/podnikatel-investor/ke-stazeni/development-newsletter/vzor-data&amp;ei=EPToVJOpI4GzPNmTgJAL&amp;bvm=bv.86475890,d.bGQ&amp;psig=AFQjCNG98XO1KYexDbyrle_7L5HSADlO4Q&amp;ust=1424639343280119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0.xml"/><Relationship Id="rId5" Type="http://schemas.openxmlformats.org/officeDocument/2006/relationships/image" Target="../media/image3.png"/><Relationship Id="rId4" Type="http://schemas.openxmlformats.org/officeDocument/2006/relationships/hyperlink" Target="http://www.google.cz/url?sa=i&amp;rct=j&amp;q=&amp;esrc=s&amp;frm=1&amp;source=images&amp;cd=&amp;cad=rja&amp;uact=8&amp;ved=0CAcQjRw&amp;url=http://www.ostrava.cz/cs/podnikatel-investor/ke-stazeni/development-newsletter/vzor-data&amp;ei=EPToVJOpI4GzPNmTgJAL&amp;bvm=bv.86475890,d.bGQ&amp;psig=AFQjCNG98XO1KYexDbyrle_7L5HSADlO4Q&amp;ust=1424639343280119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0.xml"/><Relationship Id="rId5" Type="http://schemas.openxmlformats.org/officeDocument/2006/relationships/image" Target="../media/image3.png"/><Relationship Id="rId4" Type="http://schemas.openxmlformats.org/officeDocument/2006/relationships/hyperlink" Target="http://www.google.cz/url?sa=i&amp;rct=j&amp;q=&amp;esrc=s&amp;frm=1&amp;source=images&amp;cd=&amp;cad=rja&amp;uact=8&amp;ved=0CAcQjRw&amp;url=http://www.ostrava.cz/cs/podnikatel-investor/ke-stazeni/development-newsletter/vzor-data&amp;ei=EPToVJOpI4GzPNmTgJAL&amp;bvm=bv.86475890,d.bGQ&amp;psig=AFQjCNG98XO1KYexDbyrle_7L5HSADlO4Q&amp;ust=1424639343280119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0.xml"/><Relationship Id="rId5" Type="http://schemas.openxmlformats.org/officeDocument/2006/relationships/image" Target="../media/image3.png"/><Relationship Id="rId4" Type="http://schemas.openxmlformats.org/officeDocument/2006/relationships/hyperlink" Target="http://www.google.cz/url?sa=i&amp;rct=j&amp;q=&amp;esrc=s&amp;frm=1&amp;source=images&amp;cd=&amp;cad=rja&amp;uact=8&amp;ved=0CAcQjRw&amp;url=http://www.ostrava.cz/cs/podnikatel-investor/ke-stazeni/development-newsletter/vzor-data&amp;ei=EPToVJOpI4GzPNmTgJAL&amp;bvm=bv.86475890,d.bGQ&amp;psig=AFQjCNG98XO1KYexDbyrle_7L5HSADlO4Q&amp;ust=1424639343280119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0.xml"/><Relationship Id="rId5" Type="http://schemas.openxmlformats.org/officeDocument/2006/relationships/image" Target="../media/image3.png"/><Relationship Id="rId4" Type="http://schemas.openxmlformats.org/officeDocument/2006/relationships/hyperlink" Target="http://www.google.cz/url?sa=i&amp;rct=j&amp;q=&amp;esrc=s&amp;frm=1&amp;source=images&amp;cd=&amp;cad=rja&amp;uact=8&amp;ved=0CAcQjRw&amp;url=http://www.ostrava.cz/cs/podnikatel-investor/ke-stazeni/development-newsletter/vzor-data&amp;ei=EPToVJOpI4GzPNmTgJAL&amp;bvm=bv.86475890,d.bGQ&amp;psig=AFQjCNG98XO1KYexDbyrle_7L5HSADlO4Q&amp;ust=1424639343280119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0.xml"/><Relationship Id="rId5" Type="http://schemas.openxmlformats.org/officeDocument/2006/relationships/image" Target="../media/image3.png"/><Relationship Id="rId4" Type="http://schemas.openxmlformats.org/officeDocument/2006/relationships/hyperlink" Target="http://www.google.cz/url?sa=i&amp;rct=j&amp;q=&amp;esrc=s&amp;frm=1&amp;source=images&amp;cd=&amp;cad=rja&amp;uact=8&amp;ved=0CAcQjRw&amp;url=http://www.ostrava.cz/cs/podnikatel-investor/ke-stazeni/development-newsletter/vzor-data&amp;ei=EPToVJOpI4GzPNmTgJAL&amp;bvm=bv.86475890,d.bGQ&amp;psig=AFQjCNG98XO1KYexDbyrle_7L5HSADlO4Q&amp;ust=1424639343280119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google.cz/url?sa=i&amp;rct=j&amp;q=&amp;esrc=s&amp;frm=1&amp;source=images&amp;cd=&amp;cad=rja&amp;uact=8&amp;ved=0CAcQjRw&amp;url=http://www.ostrava.cz/cs/podnikatel-investor/ke-stazeni/development-newsletter/vzor-data&amp;ei=EPToVJOpI4GzPNmTgJAL&amp;bvm=bv.86475890,d.bGQ&amp;psig=AFQjCNG98XO1KYexDbyrle_7L5HSADlO4Q&amp;ust=1424639343280119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google.cz/url?sa=i&amp;rct=j&amp;q=&amp;esrc=s&amp;frm=1&amp;source=images&amp;cd=&amp;cad=rja&amp;uact=8&amp;ved=0CAcQjRw&amp;url=http://www.ostrava.cz/cs/podnikatel-investor/ke-stazeni/development-newsletter/vzor-data&amp;ei=EPToVJOpI4GzPNmTgJAL&amp;bvm=bv.86475890,d.bGQ&amp;psig=AFQjCNG98XO1KYexDbyrle_7L5HSADlO4Q&amp;ust=1424639343280119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mailto:ssladeckova@ostrava.cz" TargetMode="External"/><Relationship Id="rId7" Type="http://schemas.openxmlformats.org/officeDocument/2006/relationships/hyperlink" Target="http://www.google.cz/url?sa=i&amp;rct=j&amp;q=&amp;esrc=s&amp;frm=1&amp;source=images&amp;cd=&amp;cad=rja&amp;uact=8&amp;ved=0CAcQjRw&amp;url=http://www.ostrava.cz/cs/podnikatel-investor/ke-stazeni/development-newsletter/vzor-data&amp;ei=EPToVJOpI4GzPNmTgJAL&amp;bvm=bv.86475890,d.bGQ&amp;psig=AFQjCNG98XO1KYexDbyrle_7L5HSADlO4Q&amp;ust=1424639343280119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hyperlink" Target="http://www.map.ostrava.cz/" TargetMode="External"/><Relationship Id="rId4" Type="http://schemas.openxmlformats.org/officeDocument/2006/relationships/hyperlink" Target="http://www.ostrava.cz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hyperlink" Target="http://www.google.cz/url?sa=i&amp;rct=j&amp;q=&amp;esrc=s&amp;frm=1&amp;source=images&amp;cd=&amp;cad=rja&amp;uact=8&amp;ved=0CAcQjRw&amp;url=http://www.ostrava.cz/cs/podnikatel-investor/ke-stazeni/development-newsletter/vzor-data&amp;ei=EPToVJOpI4GzPNmTgJAL&amp;bvm=bv.86475890,d.bGQ&amp;psig=AFQjCNG98XO1KYexDbyrle_7L5HSADlO4Q&amp;ust=1424639343280119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3.png"/><Relationship Id="rId4" Type="http://schemas.openxmlformats.org/officeDocument/2006/relationships/hyperlink" Target="http://www.google.cz/url?sa=i&amp;rct=j&amp;q=&amp;esrc=s&amp;frm=1&amp;source=images&amp;cd=&amp;cad=rja&amp;uact=8&amp;ved=0CAcQjRw&amp;url=http://www.ostrava.cz/cs/podnikatel-investor/ke-stazeni/development-newsletter/vzor-data&amp;ei=EPToVJOpI4GzPNmTgJAL&amp;bvm=bv.86475890,d.bGQ&amp;psig=AFQjCNG98XO1KYexDbyrle_7L5HSADlO4Q&amp;ust=1424639343280119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3.png"/><Relationship Id="rId4" Type="http://schemas.openxmlformats.org/officeDocument/2006/relationships/hyperlink" Target="http://www.google.cz/url?sa=i&amp;rct=j&amp;q=&amp;esrc=s&amp;frm=1&amp;source=images&amp;cd=&amp;cad=rja&amp;uact=8&amp;ved=0CAcQjRw&amp;url=http://www.ostrava.cz/cs/podnikatel-investor/ke-stazeni/development-newsletter/vzor-data&amp;ei=EPToVJOpI4GzPNmTgJAL&amp;bvm=bv.86475890,d.bGQ&amp;psig=AFQjCNG98XO1KYexDbyrle_7L5HSADlO4Q&amp;ust=1424639343280119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3.png"/><Relationship Id="rId4" Type="http://schemas.openxmlformats.org/officeDocument/2006/relationships/hyperlink" Target="http://www.google.cz/url?sa=i&amp;rct=j&amp;q=&amp;esrc=s&amp;frm=1&amp;source=images&amp;cd=&amp;cad=rja&amp;uact=8&amp;ved=0CAcQjRw&amp;url=http://www.ostrava.cz/cs/podnikatel-investor/ke-stazeni/development-newsletter/vzor-data&amp;ei=EPToVJOpI4GzPNmTgJAL&amp;bvm=bv.86475890,d.bGQ&amp;psig=AFQjCNG98XO1KYexDbyrle_7L5HSADlO4Q&amp;ust=1424639343280119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7.xml"/><Relationship Id="rId5" Type="http://schemas.openxmlformats.org/officeDocument/2006/relationships/image" Target="../media/image3.png"/><Relationship Id="rId4" Type="http://schemas.openxmlformats.org/officeDocument/2006/relationships/hyperlink" Target="http://www.google.cz/url?sa=i&amp;rct=j&amp;q=&amp;esrc=s&amp;frm=1&amp;source=images&amp;cd=&amp;cad=rja&amp;uact=8&amp;ved=0CAcQjRw&amp;url=http://www.ostrava.cz/cs/podnikatel-investor/ke-stazeni/development-newsletter/vzor-data&amp;ei=EPToVJOpI4GzPNmTgJAL&amp;bvm=bv.86475890,d.bGQ&amp;psig=AFQjCNG98XO1KYexDbyrle_7L5HSADlO4Q&amp;ust=1424639343280119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8.xml"/><Relationship Id="rId5" Type="http://schemas.openxmlformats.org/officeDocument/2006/relationships/image" Target="../media/image3.png"/><Relationship Id="rId4" Type="http://schemas.openxmlformats.org/officeDocument/2006/relationships/hyperlink" Target="http://www.google.cz/url?sa=i&amp;rct=j&amp;q=&amp;esrc=s&amp;frm=1&amp;source=images&amp;cd=&amp;cad=rja&amp;uact=8&amp;ved=0CAcQjRw&amp;url=http://www.ostrava.cz/cs/podnikatel-investor/ke-stazeni/development-newsletter/vzor-data&amp;ei=EPToVJOpI4GzPNmTgJAL&amp;bvm=bv.86475890,d.bGQ&amp;psig=AFQjCNG98XO1KYexDbyrle_7L5HSADlO4Q&amp;ust=1424639343280119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google.cz/url?sa=i&amp;rct=j&amp;q=&amp;esrc=s&amp;frm=1&amp;source=images&amp;cd=&amp;cad=rja&amp;uact=8&amp;ved=0CAcQjRw&amp;url=http://www.ostrava.cz/cs/podnikatel-investor/ke-stazeni/development-newsletter/vzor-data&amp;ei=EPToVJOpI4GzPNmTgJAL&amp;bvm=bv.86475890,d.bGQ&amp;psig=AFQjCNG98XO1KYexDbyrle_7L5HSADlO4Q&amp;ust=1424639343280119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9.xml"/><Relationship Id="rId5" Type="http://schemas.openxmlformats.org/officeDocument/2006/relationships/image" Target="../media/image3.png"/><Relationship Id="rId4" Type="http://schemas.openxmlformats.org/officeDocument/2006/relationships/hyperlink" Target="http://www.google.cz/url?sa=i&amp;rct=j&amp;q=&amp;esrc=s&amp;frm=1&amp;source=images&amp;cd=&amp;cad=rja&amp;uact=8&amp;ved=0CAcQjRw&amp;url=http://www.ostrava.cz/cs/podnikatel-investor/ke-stazeni/development-newsletter/vzor-data&amp;ei=EPToVJOpI4GzPNmTgJAL&amp;bvm=bv.86475890,d.bGQ&amp;psig=AFQjCNG98XO1KYexDbyrle_7L5HSADlO4Q&amp;ust=142463934328011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Line 7"/>
          <p:cNvSpPr>
            <a:spLocks noChangeShapeType="1"/>
          </p:cNvSpPr>
          <p:nvPr/>
        </p:nvSpPr>
        <p:spPr bwMode="auto">
          <a:xfrm>
            <a:off x="468313" y="1916832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658128"/>
            <a:ext cx="3672408" cy="1028700"/>
          </a:xfrm>
          <a:prstGeom prst="rect">
            <a:avLst/>
          </a:prstGeom>
        </p:spPr>
      </p:pic>
      <p:pic>
        <p:nvPicPr>
          <p:cNvPr id="8" name="Picture 7" descr="http://www.ostrava.cz/cs/podnikatel-investor/ke-stazeni/development-newsletter/vzor-data/ostrava-logo.pn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6891" y="1078498"/>
            <a:ext cx="1550035" cy="187960"/>
          </a:xfrm>
          <a:prstGeom prst="rect">
            <a:avLst/>
          </a:prstGeom>
          <a:noFill/>
          <a:extLst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1705" y="2636913"/>
            <a:ext cx="7175351" cy="1296144"/>
          </a:xfrm>
        </p:spPr>
        <p:txBody>
          <a:bodyPr/>
          <a:lstStyle/>
          <a:p>
            <a:pPr marL="182880" indent="0" algn="l">
              <a:buNone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MAP ORP Ostrava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4005064"/>
            <a:ext cx="7920112" cy="2520280"/>
          </a:xfrm>
        </p:spPr>
        <p:txBody>
          <a:bodyPr>
            <a:normAutofit lnSpcReduction="10000"/>
          </a:bodyPr>
          <a:lstStyle/>
          <a:p>
            <a:pPr algn="l"/>
            <a:r>
              <a:rPr lang="cs-CZ" sz="2400" dirty="0" smtClean="0"/>
              <a:t>Ostrava, Čavisov, Dolní Lhota, Horní Lhota, Klimkovice, Olbramice, Stará Ves nad Ondřejnicí, Šenov, Václavovice, Velká Polom, Vratimov, Vřesina, Zbyslavice</a:t>
            </a:r>
          </a:p>
          <a:p>
            <a:pPr algn="l"/>
            <a:endParaRPr lang="cs-CZ" sz="2400" dirty="0"/>
          </a:p>
          <a:p>
            <a:pPr algn="l"/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Sylva Sládečková, Magistrát města Ostravy</a:t>
            </a:r>
            <a:endParaRPr lang="cs-CZ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září 2016</a:t>
            </a:r>
            <a:endParaRPr lang="cs-CZ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Strategický rámec:</a:t>
            </a:r>
            <a:endParaRPr lang="cs-CZ" altLang="cs-CZ" sz="20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4" name="Line 7"/>
          <p:cNvSpPr>
            <a:spLocks noChangeShapeType="1"/>
          </p:cNvSpPr>
          <p:nvPr/>
        </p:nvSpPr>
        <p:spPr bwMode="auto">
          <a:xfrm>
            <a:off x="395288" y="155733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40965" name="Rectangle 2"/>
          <p:cNvSpPr>
            <a:spLocks noChangeArrowheads="1"/>
          </p:cNvSpPr>
          <p:nvPr/>
        </p:nvSpPr>
        <p:spPr bwMode="auto">
          <a:xfrm>
            <a:off x="468313" y="1628775"/>
            <a:ext cx="8351837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/>
            <a:r>
              <a:rPr lang="cs-CZ" altLang="cs-CZ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Vize – cíle – opatření</a:t>
            </a:r>
          </a:p>
          <a:p>
            <a:pPr marL="0" indent="0" eaLnBrk="1" hangingPunct="1"/>
            <a:r>
              <a:rPr lang="cs-CZ" altLang="cs-CZ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Dohoda </a:t>
            </a:r>
            <a:r>
              <a:rPr lang="cs-CZ" altLang="cs-CZ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prioritách </a:t>
            </a:r>
            <a:r>
              <a:rPr lang="cs-CZ" altLang="cs-CZ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vytvoření </a:t>
            </a:r>
            <a:r>
              <a:rPr lang="cs-CZ" altLang="cs-CZ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Strategického rámce MAP do roku </a:t>
            </a:r>
            <a:r>
              <a:rPr lang="cs-CZ" altLang="cs-CZ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2023</a:t>
            </a:r>
          </a:p>
          <a:p>
            <a:pPr marL="0" indent="0" eaLnBrk="1" hangingPunct="1"/>
            <a:endParaRPr lang="cs-CZ" altLang="cs-CZ" b="1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/>
            <a:endParaRPr lang="cs-CZ" altLang="cs-CZ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/>
            <a:endParaRPr lang="cs-CZ" altLang="cs-CZ" b="1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b="1" dirty="0"/>
              <a:t>Struktura strategického rámce </a:t>
            </a:r>
            <a:br>
              <a:rPr lang="cs-CZ" b="1" dirty="0"/>
            </a:br>
            <a:endParaRPr lang="cs-CZ" dirty="0"/>
          </a:p>
          <a:p>
            <a:pPr lvl="0"/>
            <a:r>
              <a:rPr lang="cs-CZ" b="1" u="sng" dirty="0"/>
              <a:t>Opatření č. 1</a:t>
            </a:r>
            <a:r>
              <a:rPr lang="cs-CZ" u="sng" dirty="0"/>
              <a:t>: </a:t>
            </a:r>
            <a:endParaRPr lang="cs-CZ" dirty="0"/>
          </a:p>
          <a:p>
            <a:r>
              <a:rPr lang="cs-CZ" dirty="0"/>
              <a:t>Předškolní vzdělávání a péče (dostupnost – kvalita – inkluze)</a:t>
            </a:r>
          </a:p>
          <a:p>
            <a:pPr lvl="0"/>
            <a:r>
              <a:rPr lang="cs-CZ" b="1" u="sng" dirty="0"/>
              <a:t>Opatření č. 2: </a:t>
            </a:r>
            <a:endParaRPr lang="cs-CZ" dirty="0"/>
          </a:p>
          <a:p>
            <a:r>
              <a:rPr lang="cs-CZ" dirty="0"/>
              <a:t>Čtenářská a matematická gramotnost v základním vzdělávání</a:t>
            </a:r>
          </a:p>
          <a:p>
            <a:pPr lvl="0"/>
            <a:r>
              <a:rPr lang="cs-CZ" b="1" u="sng" dirty="0"/>
              <a:t>Opatření č. 3: </a:t>
            </a:r>
            <a:endParaRPr lang="cs-CZ" dirty="0"/>
          </a:p>
          <a:p>
            <a:r>
              <a:rPr lang="cs-CZ" dirty="0"/>
              <a:t>Inkluzivní vzdělávání a podpora dětí a žáků ohrožených školním neúspěchem</a:t>
            </a:r>
          </a:p>
          <a:p>
            <a:pPr lvl="0"/>
            <a:r>
              <a:rPr lang="cs-CZ" b="1" u="sng" dirty="0"/>
              <a:t>Opatření č. 4: </a:t>
            </a:r>
            <a:endParaRPr lang="cs-CZ" dirty="0"/>
          </a:p>
          <a:p>
            <a:r>
              <a:rPr lang="cs-CZ" dirty="0"/>
              <a:t>Kariérové </a:t>
            </a:r>
            <a:r>
              <a:rPr lang="cs-CZ" dirty="0" smtClean="0"/>
              <a:t>poradenství</a:t>
            </a:r>
            <a:endParaRPr lang="cs-CZ" altLang="cs-CZ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cs-CZ" altLang="cs-CZ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cs-CZ" altLang="cs-CZ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/>
            <a:endParaRPr lang="cs-CZ" altLang="cs-CZ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528" y="96837"/>
            <a:ext cx="4610100" cy="1028700"/>
          </a:xfrm>
          <a:prstGeom prst="rect">
            <a:avLst/>
          </a:prstGeom>
        </p:spPr>
      </p:pic>
      <p:pic>
        <p:nvPicPr>
          <p:cNvPr id="7" name="Picture 7" descr="http://www.ostrava.cz/cs/podnikatel-investor/ke-stazeni/development-newsletter/vzor-data/ostrava-logo.pn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628" y="517207"/>
            <a:ext cx="1550035" cy="18796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33578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Strategický rámec:</a:t>
            </a:r>
            <a:endParaRPr lang="cs-CZ" altLang="cs-CZ" sz="20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4" name="Line 7"/>
          <p:cNvSpPr>
            <a:spLocks noChangeShapeType="1"/>
          </p:cNvSpPr>
          <p:nvPr/>
        </p:nvSpPr>
        <p:spPr bwMode="auto">
          <a:xfrm>
            <a:off x="395288" y="155733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40965" name="Rectangle 2"/>
          <p:cNvSpPr>
            <a:spLocks noChangeArrowheads="1"/>
          </p:cNvSpPr>
          <p:nvPr/>
        </p:nvSpPr>
        <p:spPr bwMode="auto">
          <a:xfrm>
            <a:off x="468313" y="1628775"/>
            <a:ext cx="8351837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/>
            <a:r>
              <a:rPr lang="cs-CZ" b="1" u="sng" dirty="0" smtClean="0"/>
              <a:t>Opatření </a:t>
            </a:r>
            <a:r>
              <a:rPr lang="cs-CZ" b="1" u="sng" dirty="0"/>
              <a:t>č. 1</a:t>
            </a:r>
            <a:r>
              <a:rPr lang="cs-CZ" u="sng" dirty="0"/>
              <a:t>: </a:t>
            </a:r>
            <a:endParaRPr lang="cs-CZ" dirty="0"/>
          </a:p>
          <a:p>
            <a:r>
              <a:rPr lang="cs-CZ" dirty="0"/>
              <a:t>Předškolní vzdělávání a péče (dostupnost – kvalita – inkluze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pPr eaLnBrk="1" hangingPunct="1"/>
            <a:endParaRPr lang="cs-CZ" altLang="cs-CZ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b="1" dirty="0"/>
              <a:t>Prioritní oblast rozvoje 1 – </a:t>
            </a:r>
            <a:r>
              <a:rPr lang="cs-CZ" b="1" i="1" dirty="0"/>
              <a:t> Podpora infrastruktury a materiálního vybavení mateřských škol a  zařízení podílejících se na předškolním vzdělávání</a:t>
            </a:r>
            <a:endParaRPr lang="cs-CZ" dirty="0"/>
          </a:p>
          <a:p>
            <a:pPr eaLnBrk="1" hangingPunct="1"/>
            <a:endParaRPr lang="cs-CZ" altLang="cs-CZ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b="1" dirty="0"/>
              <a:t>Prioritní oblast rozvoje 2 –</a:t>
            </a:r>
            <a:r>
              <a:rPr lang="cs-CZ" b="1" i="1" dirty="0"/>
              <a:t> Podpora kvantity i kvality v oblasti lidských </a:t>
            </a:r>
            <a:r>
              <a:rPr lang="cs-CZ" b="1" i="1" dirty="0" smtClean="0"/>
              <a:t>zdrojů</a:t>
            </a:r>
          </a:p>
          <a:p>
            <a:pPr eaLnBrk="1" hangingPunct="1"/>
            <a:endParaRPr lang="cs-CZ" dirty="0"/>
          </a:p>
          <a:p>
            <a:pPr eaLnBrk="1" hangingPunct="1"/>
            <a:r>
              <a:rPr lang="cs-CZ" b="1" dirty="0"/>
              <a:t>Prioritní oblast rozvoje 3 </a:t>
            </a:r>
            <a:r>
              <a:rPr lang="cs-CZ" b="1" i="1" dirty="0"/>
              <a:t>– Podpora spolupráce s rodinou a dalšími subjekty podílejícími se na výchově a vzdělávání.</a:t>
            </a:r>
            <a:endParaRPr lang="cs-CZ" dirty="0"/>
          </a:p>
          <a:p>
            <a:pPr eaLnBrk="1" hangingPunct="1"/>
            <a:endParaRPr lang="cs-CZ" altLang="cs-CZ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/>
            <a:endParaRPr lang="cs-CZ" altLang="cs-CZ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528" y="96837"/>
            <a:ext cx="4610100" cy="1028700"/>
          </a:xfrm>
          <a:prstGeom prst="rect">
            <a:avLst/>
          </a:prstGeom>
        </p:spPr>
      </p:pic>
      <p:pic>
        <p:nvPicPr>
          <p:cNvPr id="7" name="Picture 7" descr="http://www.ostrava.cz/cs/podnikatel-investor/ke-stazeni/development-newsletter/vzor-data/ostrava-logo.pn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628" y="517207"/>
            <a:ext cx="1550035" cy="18796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197090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Strategický rámec:</a:t>
            </a:r>
            <a:endParaRPr lang="cs-CZ" altLang="cs-CZ" sz="20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4" name="Line 7"/>
          <p:cNvSpPr>
            <a:spLocks noChangeShapeType="1"/>
          </p:cNvSpPr>
          <p:nvPr/>
        </p:nvSpPr>
        <p:spPr bwMode="auto">
          <a:xfrm>
            <a:off x="395288" y="155733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40965" name="Rectangle 2"/>
          <p:cNvSpPr>
            <a:spLocks noChangeArrowheads="1"/>
          </p:cNvSpPr>
          <p:nvPr/>
        </p:nvSpPr>
        <p:spPr bwMode="auto">
          <a:xfrm>
            <a:off x="468313" y="1628775"/>
            <a:ext cx="8351837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/>
            <a:r>
              <a:rPr lang="cs-CZ" b="1" u="sng" dirty="0" smtClean="0"/>
              <a:t>Opatření </a:t>
            </a:r>
            <a:r>
              <a:rPr lang="cs-CZ" b="1" u="sng" dirty="0"/>
              <a:t>č. 2: </a:t>
            </a:r>
            <a:endParaRPr lang="cs-CZ" dirty="0"/>
          </a:p>
          <a:p>
            <a:r>
              <a:rPr lang="cs-CZ" dirty="0"/>
              <a:t>Čtenářská a matematická gramotnost v základním </a:t>
            </a:r>
            <a:r>
              <a:rPr lang="cs-CZ" dirty="0" smtClean="0"/>
              <a:t>vzdělávání</a:t>
            </a:r>
          </a:p>
          <a:p>
            <a:endParaRPr lang="cs-CZ" dirty="0"/>
          </a:p>
          <a:p>
            <a:pPr eaLnBrk="1" hangingPunct="1"/>
            <a:endParaRPr lang="cs-CZ" altLang="cs-CZ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b="1" dirty="0"/>
              <a:t>Prioritní oblast rozvoje 1 – </a:t>
            </a:r>
            <a:r>
              <a:rPr lang="cs-CZ" b="1" i="1" dirty="0"/>
              <a:t>Podpora infrastruktury  - zajištění stavebních úprav, prostorových a materiálních podmínek škol a školských </a:t>
            </a:r>
            <a:r>
              <a:rPr lang="cs-CZ" b="1" i="1" dirty="0" smtClean="0"/>
              <a:t>zařízení</a:t>
            </a:r>
          </a:p>
          <a:p>
            <a:pPr eaLnBrk="1" hangingPunct="1"/>
            <a:endParaRPr lang="cs-CZ" dirty="0"/>
          </a:p>
          <a:p>
            <a:r>
              <a:rPr lang="cs-CZ" b="1" dirty="0" smtClean="0"/>
              <a:t>Prioritní </a:t>
            </a:r>
            <a:r>
              <a:rPr lang="cs-CZ" b="1" dirty="0"/>
              <a:t>oblast rozvoje 2 – </a:t>
            </a:r>
            <a:r>
              <a:rPr lang="cs-CZ" b="1" i="1" dirty="0"/>
              <a:t>Podpora oblastí cizích jazyků, čtenářské a matematické gramotnosti a specializovaných pozic ve školách a školských zařízeních</a:t>
            </a:r>
            <a:endParaRPr lang="cs-CZ" dirty="0"/>
          </a:p>
          <a:p>
            <a:r>
              <a:rPr lang="cs-CZ" b="1" dirty="0"/>
              <a:t> </a:t>
            </a:r>
            <a:endParaRPr lang="cs-CZ" dirty="0"/>
          </a:p>
          <a:p>
            <a:pPr eaLnBrk="1" hangingPunct="1"/>
            <a:r>
              <a:rPr lang="cs-CZ" b="1" dirty="0" smtClean="0"/>
              <a:t>Prioritní </a:t>
            </a:r>
            <a:r>
              <a:rPr lang="cs-CZ" b="1" dirty="0"/>
              <a:t>oblast rozvoje 3</a:t>
            </a:r>
            <a:r>
              <a:rPr lang="cs-CZ" b="1" i="1" dirty="0"/>
              <a:t> – Podpora spolupráce rodiny a školy, školských zařízení a další faktory ovlivňující vzdělání žáků</a:t>
            </a:r>
            <a:endParaRPr lang="cs-CZ" dirty="0"/>
          </a:p>
          <a:p>
            <a:pPr eaLnBrk="1" hangingPunct="1"/>
            <a:endParaRPr lang="cs-CZ" altLang="cs-CZ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cs-CZ" altLang="cs-CZ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/>
            <a:endParaRPr lang="cs-CZ" altLang="cs-CZ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528" y="96837"/>
            <a:ext cx="4610100" cy="1028700"/>
          </a:xfrm>
          <a:prstGeom prst="rect">
            <a:avLst/>
          </a:prstGeom>
        </p:spPr>
      </p:pic>
      <p:pic>
        <p:nvPicPr>
          <p:cNvPr id="7" name="Picture 7" descr="http://www.ostrava.cz/cs/podnikatel-investor/ke-stazeni/development-newsletter/vzor-data/ostrava-logo.pn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628" y="517207"/>
            <a:ext cx="1550035" cy="18796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68729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Strategický rámec:</a:t>
            </a:r>
            <a:endParaRPr lang="cs-CZ" altLang="cs-CZ" sz="20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4" name="Line 7"/>
          <p:cNvSpPr>
            <a:spLocks noChangeShapeType="1"/>
          </p:cNvSpPr>
          <p:nvPr/>
        </p:nvSpPr>
        <p:spPr bwMode="auto">
          <a:xfrm>
            <a:off x="395288" y="155733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40965" name="Rectangle 2"/>
          <p:cNvSpPr>
            <a:spLocks noChangeArrowheads="1"/>
          </p:cNvSpPr>
          <p:nvPr/>
        </p:nvSpPr>
        <p:spPr bwMode="auto">
          <a:xfrm>
            <a:off x="468313" y="1628775"/>
            <a:ext cx="8351837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/>
            <a:r>
              <a:rPr lang="cs-CZ" b="1" u="sng" dirty="0" smtClean="0"/>
              <a:t>Opatření </a:t>
            </a:r>
            <a:r>
              <a:rPr lang="cs-CZ" b="1" u="sng" dirty="0"/>
              <a:t>č. 3: </a:t>
            </a:r>
            <a:endParaRPr lang="cs-CZ" dirty="0"/>
          </a:p>
          <a:p>
            <a:r>
              <a:rPr lang="cs-CZ" dirty="0"/>
              <a:t>Inkluzivní vzdělávání a podpora dětí a žáků ohrožených školním neúspěchem</a:t>
            </a:r>
          </a:p>
          <a:p>
            <a:pPr eaLnBrk="1" hangingPunct="1"/>
            <a:endParaRPr lang="cs-CZ" altLang="cs-CZ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cs-CZ" altLang="cs-CZ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/>
            <a:r>
              <a:rPr lang="cs-CZ" b="1" dirty="0"/>
              <a:t>Prioritní oblast rozvoje 1 – </a:t>
            </a:r>
            <a:r>
              <a:rPr lang="cs-CZ" b="1" i="1" dirty="0" smtClean="0"/>
              <a:t>Infrastruktura</a:t>
            </a:r>
          </a:p>
          <a:p>
            <a:pPr marL="0" indent="0" eaLnBrk="1" hangingPunct="1"/>
            <a:endParaRPr lang="cs-CZ" dirty="0"/>
          </a:p>
          <a:p>
            <a:pPr marL="0" indent="0" eaLnBrk="1" hangingPunct="1"/>
            <a:endParaRPr lang="cs-CZ" altLang="cs-CZ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b="1" dirty="0"/>
              <a:t>Prioritní oblast rozvoje 2 –</a:t>
            </a:r>
            <a:r>
              <a:rPr lang="cs-CZ" b="1" i="1" dirty="0"/>
              <a:t> Lidské zdroje</a:t>
            </a:r>
            <a:endParaRPr lang="cs-CZ" dirty="0"/>
          </a:p>
          <a:p>
            <a:r>
              <a:rPr lang="cs-CZ" b="1" dirty="0"/>
              <a:t> </a:t>
            </a:r>
            <a:endParaRPr lang="cs-CZ" dirty="0"/>
          </a:p>
          <a:p>
            <a:pPr marL="0" indent="0" eaLnBrk="1" hangingPunct="1"/>
            <a:endParaRPr lang="cs-CZ" altLang="cs-CZ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/>
            <a:r>
              <a:rPr lang="cs-CZ" b="1" dirty="0"/>
              <a:t>Prioritní oblast rozvoje 3 –</a:t>
            </a:r>
            <a:r>
              <a:rPr lang="cs-CZ" b="1" i="1" dirty="0"/>
              <a:t> Vzdělávací </a:t>
            </a:r>
            <a:r>
              <a:rPr lang="cs-CZ" b="1" i="1" dirty="0" smtClean="0"/>
              <a:t>proces</a:t>
            </a:r>
            <a:endParaRPr lang="cs-CZ" dirty="0" smtClean="0"/>
          </a:p>
          <a:p>
            <a:pPr marL="0" indent="0" eaLnBrk="1" hangingPunct="1"/>
            <a:endParaRPr lang="cs-CZ" altLang="cs-CZ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/>
            <a:endParaRPr lang="cs-CZ" altLang="cs-CZ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528" y="96837"/>
            <a:ext cx="4610100" cy="1028700"/>
          </a:xfrm>
          <a:prstGeom prst="rect">
            <a:avLst/>
          </a:prstGeom>
        </p:spPr>
      </p:pic>
      <p:pic>
        <p:nvPicPr>
          <p:cNvPr id="7" name="Picture 7" descr="http://www.ostrava.cz/cs/podnikatel-investor/ke-stazeni/development-newsletter/vzor-data/ostrava-logo.pn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628" y="517207"/>
            <a:ext cx="1550035" cy="18796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342578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Strategický rámec:</a:t>
            </a:r>
            <a:endParaRPr lang="cs-CZ" altLang="cs-CZ" sz="20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4" name="Line 7"/>
          <p:cNvSpPr>
            <a:spLocks noChangeShapeType="1"/>
          </p:cNvSpPr>
          <p:nvPr/>
        </p:nvSpPr>
        <p:spPr bwMode="auto">
          <a:xfrm>
            <a:off x="395288" y="155733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40965" name="Rectangle 2"/>
          <p:cNvSpPr>
            <a:spLocks noChangeArrowheads="1"/>
          </p:cNvSpPr>
          <p:nvPr/>
        </p:nvSpPr>
        <p:spPr bwMode="auto">
          <a:xfrm>
            <a:off x="468313" y="1628775"/>
            <a:ext cx="8351837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/>
            <a:r>
              <a:rPr lang="cs-CZ" b="1" u="sng" dirty="0" smtClean="0"/>
              <a:t>Opatření </a:t>
            </a:r>
            <a:r>
              <a:rPr lang="cs-CZ" b="1" u="sng" dirty="0"/>
              <a:t>č. 4: </a:t>
            </a:r>
            <a:endParaRPr lang="cs-CZ" dirty="0"/>
          </a:p>
          <a:p>
            <a:r>
              <a:rPr lang="cs-CZ" dirty="0"/>
              <a:t>Kariérové </a:t>
            </a:r>
            <a:r>
              <a:rPr lang="cs-CZ" dirty="0" smtClean="0"/>
              <a:t>poradenství</a:t>
            </a:r>
            <a:endParaRPr lang="cs-CZ" altLang="cs-CZ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cs-CZ" altLang="cs-CZ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cs-CZ" altLang="cs-CZ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b="1" i="1" dirty="0"/>
              <a:t>Prioritní oblast rozvoje 1</a:t>
            </a:r>
            <a:r>
              <a:rPr lang="cs-CZ" b="1" dirty="0"/>
              <a:t> – Infrastruktura, materiálně technické vybavení škol a školských zařízení, včetně učebních </a:t>
            </a:r>
            <a:r>
              <a:rPr lang="cs-CZ" b="1" dirty="0" smtClean="0"/>
              <a:t>pomůcek</a:t>
            </a:r>
          </a:p>
          <a:p>
            <a:pPr eaLnBrk="1" hangingPunct="1"/>
            <a:endParaRPr lang="cs-CZ" dirty="0"/>
          </a:p>
          <a:p>
            <a:pPr eaLnBrk="1" hangingPunct="1"/>
            <a:endParaRPr lang="cs-CZ" altLang="cs-CZ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b="1" dirty="0"/>
              <a:t>Prioritní oblast rozvoje 2 – </a:t>
            </a:r>
            <a:r>
              <a:rPr lang="cs-CZ" b="1" i="1" dirty="0"/>
              <a:t>Personální rozvoj v oblasti kariérového poradenství ve vzdělávacích </a:t>
            </a:r>
            <a:r>
              <a:rPr lang="cs-CZ" b="1" i="1" dirty="0" smtClean="0"/>
              <a:t>zařízeních</a:t>
            </a:r>
          </a:p>
          <a:p>
            <a:pPr eaLnBrk="1" hangingPunct="1"/>
            <a:endParaRPr lang="cs-CZ" b="1" i="1" dirty="0"/>
          </a:p>
          <a:p>
            <a:pPr eaLnBrk="1" hangingPunct="1"/>
            <a:endParaRPr lang="cs-CZ" b="1" i="1" dirty="0" smtClean="0"/>
          </a:p>
          <a:p>
            <a:pPr eaLnBrk="1" hangingPunct="1"/>
            <a:r>
              <a:rPr lang="cs-CZ" b="1" dirty="0"/>
              <a:t>Prioritní oblast rozvoje </a:t>
            </a:r>
            <a:r>
              <a:rPr lang="cs-CZ" b="1"/>
              <a:t>3  </a:t>
            </a:r>
            <a:r>
              <a:rPr lang="cs-CZ" b="1" smtClean="0"/>
              <a:t>– </a:t>
            </a:r>
            <a:r>
              <a:rPr lang="cs-CZ" b="1" i="1" smtClean="0"/>
              <a:t>Podpora </a:t>
            </a:r>
            <a:r>
              <a:rPr lang="cs-CZ" b="1" i="1" dirty="0"/>
              <a:t>spolupráce škol, vzdělávacích zařízení a partnerů</a:t>
            </a:r>
            <a:r>
              <a:rPr lang="cs-CZ" b="1" dirty="0"/>
              <a:t> </a:t>
            </a:r>
            <a:endParaRPr lang="cs-CZ" dirty="0"/>
          </a:p>
          <a:p>
            <a:pPr eaLnBrk="1" hangingPunct="1"/>
            <a:endParaRPr lang="cs-CZ" dirty="0"/>
          </a:p>
          <a:p>
            <a:pPr eaLnBrk="1" hangingPunct="1"/>
            <a:endParaRPr lang="cs-CZ" altLang="cs-CZ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/>
            <a:endParaRPr lang="cs-CZ" altLang="cs-CZ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528" y="96837"/>
            <a:ext cx="4610100" cy="1028700"/>
          </a:xfrm>
          <a:prstGeom prst="rect">
            <a:avLst/>
          </a:prstGeom>
        </p:spPr>
      </p:pic>
      <p:pic>
        <p:nvPicPr>
          <p:cNvPr id="7" name="Picture 7" descr="http://www.ostrava.cz/cs/podnikatel-investor/ke-stazeni/development-newsletter/vzor-data/ostrava-logo.pn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628" y="517207"/>
            <a:ext cx="1550035" cy="18796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157814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Strategický rámec:</a:t>
            </a:r>
            <a:endParaRPr lang="cs-CZ" altLang="cs-CZ" sz="20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4" name="Line 7"/>
          <p:cNvSpPr>
            <a:spLocks noChangeShapeType="1"/>
          </p:cNvSpPr>
          <p:nvPr/>
        </p:nvSpPr>
        <p:spPr bwMode="auto">
          <a:xfrm>
            <a:off x="395288" y="155733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40965" name="Rectangle 2"/>
          <p:cNvSpPr>
            <a:spLocks noChangeArrowheads="1"/>
          </p:cNvSpPr>
          <p:nvPr/>
        </p:nvSpPr>
        <p:spPr bwMode="auto">
          <a:xfrm>
            <a:off x="468313" y="1628775"/>
            <a:ext cx="8351837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cs-CZ" b="1" i="1" dirty="0" smtClean="0"/>
          </a:p>
          <a:p>
            <a:pPr eaLnBrk="1" hangingPunct="1"/>
            <a:endParaRPr lang="cs-CZ" b="1" i="1" dirty="0"/>
          </a:p>
          <a:p>
            <a:pPr eaLnBrk="1" hangingPunct="1"/>
            <a:endParaRPr lang="cs-CZ" b="1" i="1" dirty="0" smtClean="0"/>
          </a:p>
          <a:p>
            <a:pPr eaLnBrk="1" hangingPunct="1"/>
            <a:r>
              <a:rPr lang="cs-CZ" b="1" i="1" dirty="0" smtClean="0"/>
              <a:t>Prioritní </a:t>
            </a:r>
            <a:r>
              <a:rPr lang="cs-CZ" b="1" i="1" dirty="0"/>
              <a:t>oblast rozvoje 1</a:t>
            </a:r>
            <a:r>
              <a:rPr lang="cs-CZ" b="1" dirty="0"/>
              <a:t> </a:t>
            </a:r>
            <a:endParaRPr lang="cs-CZ" b="1" dirty="0" smtClean="0"/>
          </a:p>
          <a:p>
            <a:pPr eaLnBrk="1" hangingPunct="1"/>
            <a:endParaRPr lang="cs-CZ" b="1" dirty="0" smtClean="0"/>
          </a:p>
          <a:p>
            <a:pPr eaLnBrk="1" hangingPunct="1"/>
            <a:endParaRPr lang="cs-CZ" b="1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b="1" dirty="0" smtClean="0"/>
              <a:t>Infrastruktura</a:t>
            </a:r>
            <a:r>
              <a:rPr lang="cs-CZ" b="1" dirty="0"/>
              <a:t>, materiálně technické vybavení škol a školských zařízení, včetně učebních </a:t>
            </a:r>
            <a:r>
              <a:rPr lang="cs-CZ" b="1" dirty="0" smtClean="0"/>
              <a:t>pomůcek</a:t>
            </a:r>
            <a:endParaRPr lang="cs-CZ" b="1" dirty="0"/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b="1" i="1" dirty="0" smtClean="0"/>
              <a:t>zajištění </a:t>
            </a:r>
            <a:r>
              <a:rPr lang="cs-CZ" b="1" i="1" dirty="0"/>
              <a:t>stavebních úprav, prostorových a materiálních podmínek škol a školských </a:t>
            </a:r>
            <a:r>
              <a:rPr lang="cs-CZ" b="1" i="1" dirty="0" smtClean="0"/>
              <a:t>zařízení</a:t>
            </a:r>
            <a:endParaRPr lang="cs-CZ" b="1" i="1" dirty="0"/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b="1" i="1" dirty="0" smtClean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b="1" i="1" dirty="0" smtClean="0"/>
              <a:t>podpora </a:t>
            </a:r>
            <a:r>
              <a:rPr lang="cs-CZ" b="1" i="1" dirty="0"/>
              <a:t>infrastruktury a materiálního vybavení mateřských škol a  zařízení podílejících se na předškolním </a:t>
            </a:r>
            <a:r>
              <a:rPr lang="cs-CZ" b="1" i="1" dirty="0" smtClean="0"/>
              <a:t>vzdělávání</a:t>
            </a:r>
            <a:endParaRPr lang="cs-CZ" dirty="0"/>
          </a:p>
          <a:p>
            <a:pPr eaLnBrk="1" hangingPunct="1"/>
            <a:endParaRPr lang="cs-CZ" altLang="cs-CZ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/>
            <a:endParaRPr lang="cs-CZ" altLang="cs-CZ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528" y="96837"/>
            <a:ext cx="4610100" cy="1028700"/>
          </a:xfrm>
          <a:prstGeom prst="rect">
            <a:avLst/>
          </a:prstGeom>
        </p:spPr>
      </p:pic>
      <p:pic>
        <p:nvPicPr>
          <p:cNvPr id="7" name="Picture 7" descr="http://www.ostrava.cz/cs/podnikatel-investor/ke-stazeni/development-newsletter/vzor-data/ostrava-logo.pn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628" y="517207"/>
            <a:ext cx="1550035" cy="18796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426842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Očekávané přínosy MAP ORP Ostrava</a:t>
            </a:r>
            <a:endParaRPr lang="cs-CZ" altLang="cs-CZ" sz="20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>
              <a:defRPr/>
            </a:pPr>
            <a:endParaRPr lang="cs-CZ" altLang="cs-CZ" sz="2000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Vytvoření dlouhodobého plánu rozvoje vzdělávání v ORP (koncepce)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endParaRPr lang="cs-CZ" altLang="cs-CZ" sz="2000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Aktivní zapojení všech zřizovatelů do rozvoje vzdělávání v rámci ORP 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endParaRPr lang="cs-CZ" altLang="cs-CZ" sz="2000" b="1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Spolupráce (partnerství</a:t>
            </a:r>
            <a:r>
              <a:rPr lang="cs-CZ" altLang="cs-CZ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) aktérů podílejících se na vzdělávání dětí a žáků – samospráva – školy – NNO – VŠ – SVČ – poradenské agentury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endParaRPr lang="cs-CZ" altLang="cs-CZ" sz="20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Synergie aktivit </a:t>
            </a:r>
            <a:r>
              <a:rPr lang="cs-CZ" altLang="cs-CZ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v území v oblasti vzdělávání a školství (využívání finančních zdrojů, řízení lidských zdrojů)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endParaRPr lang="cs-CZ" altLang="cs-CZ" sz="20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Přenos příkladů </a:t>
            </a:r>
            <a:r>
              <a:rPr lang="cs-CZ" altLang="cs-CZ" sz="20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dobré praxe – </a:t>
            </a:r>
            <a:r>
              <a:rPr lang="cs-CZ" altLang="cs-CZ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využívání finančních zdrojů, řízení lidských zdrojů, zapojení zřizovatelů, spolupráce zřizovatelů a škol</a:t>
            </a:r>
          </a:p>
          <a:p>
            <a:pPr lvl="1">
              <a:defRPr/>
            </a:pPr>
            <a:endParaRPr lang="cs-CZ" altLang="cs-CZ" sz="2000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36" name="Line 7"/>
          <p:cNvSpPr>
            <a:spLocks noChangeShapeType="1"/>
          </p:cNvSpPr>
          <p:nvPr/>
        </p:nvSpPr>
        <p:spPr bwMode="auto">
          <a:xfrm>
            <a:off x="685105" y="1700213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078" y="38971"/>
            <a:ext cx="4610100" cy="1028700"/>
          </a:xfrm>
          <a:prstGeom prst="rect">
            <a:avLst/>
          </a:prstGeom>
        </p:spPr>
      </p:pic>
      <p:pic>
        <p:nvPicPr>
          <p:cNvPr id="6" name="Picture 7" descr="http://www.ostrava.cz/cs/podnikatel-investor/ke-stazeni/development-newsletter/vzor-data/ostrava-logo.pn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8178" y="477042"/>
            <a:ext cx="1550035" cy="18796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319971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Cíle </a:t>
            </a:r>
            <a:r>
              <a:rPr lang="cs-CZ" altLang="cs-CZ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MAP ORP Ostrava:</a:t>
            </a:r>
            <a:endParaRPr lang="cs-CZ" altLang="cs-CZ" sz="20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470898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cs-CZ" altLang="cs-CZ" sz="2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astavit </a:t>
            </a:r>
            <a:r>
              <a:rPr lang="cs-CZ" altLang="cs-CZ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dlouhodobý udržitelný systém komunikace </a:t>
            </a:r>
            <a:r>
              <a:rPr lang="cs-CZ" altLang="cs-CZ" sz="2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mezi aktéry, kteří ovlivňují vzdělávání v území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endParaRPr lang="cs-CZ" altLang="cs-CZ" sz="2000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podpora místních lídrů a odborníků ve vzdělávání, využití jejich potenciálu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endParaRPr lang="cs-CZ" altLang="cs-CZ" sz="2000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vznik partnerství</a:t>
            </a:r>
            <a:r>
              <a:rPr lang="cs-CZ" altLang="cs-CZ" sz="2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která napomáhají zkvalitňování vzdělávání zejména v mateřských a základních školách, k rozvoji spolupráce a dalších služeb na podporu vzdělávání dětí a mládeže 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endParaRPr lang="cs-CZ" altLang="cs-CZ" sz="2000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otevření a udržení dlouhodobé partnerské diskuse v území 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endParaRPr lang="cs-CZ" altLang="cs-CZ" sz="20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  <a:defRPr/>
            </a:pPr>
            <a:r>
              <a:rPr lang="cs-CZ" altLang="cs-CZ" sz="2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cs-CZ" altLang="cs-CZ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fektivní využívání finančních zdrojů</a:t>
            </a:r>
            <a:endParaRPr lang="cs-CZ" altLang="cs-CZ" sz="2000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Ø"/>
              <a:defRPr/>
            </a:pPr>
            <a:endParaRPr lang="cs-CZ" altLang="cs-CZ" sz="20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1">
              <a:defRPr/>
            </a:pPr>
            <a:endParaRPr lang="cs-CZ" altLang="cs-CZ" sz="2000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4" name="Line 7"/>
          <p:cNvSpPr>
            <a:spLocks noChangeShapeType="1"/>
          </p:cNvSpPr>
          <p:nvPr/>
        </p:nvSpPr>
        <p:spPr bwMode="auto">
          <a:xfrm>
            <a:off x="468313" y="1549400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553" y="81724"/>
            <a:ext cx="4610100" cy="1028700"/>
          </a:xfrm>
          <a:prstGeom prst="rect">
            <a:avLst/>
          </a:prstGeom>
        </p:spPr>
      </p:pic>
      <p:pic>
        <p:nvPicPr>
          <p:cNvPr id="6" name="Picture 7" descr="http://www.ostrava.cz/cs/podnikatel-investor/ke-stazeni/development-newsletter/vzor-data/ostrava-logo.pn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5653" y="502094"/>
            <a:ext cx="1550035" cy="18796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357620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MAP ORP Ostrava</a:t>
            </a:r>
            <a:endParaRPr lang="cs-CZ" altLang="cs-C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4" name="Line 7"/>
          <p:cNvSpPr>
            <a:spLocks noChangeShapeType="1"/>
          </p:cNvSpPr>
          <p:nvPr/>
        </p:nvSpPr>
        <p:spPr bwMode="auto">
          <a:xfrm>
            <a:off x="395288" y="155733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0965" name="Rectangle 2"/>
          <p:cNvSpPr>
            <a:spLocks noChangeArrowheads="1"/>
          </p:cNvSpPr>
          <p:nvPr/>
        </p:nvSpPr>
        <p:spPr bwMode="auto">
          <a:xfrm>
            <a:off x="443461" y="2420888"/>
            <a:ext cx="8351837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cs-CZ" altLang="cs-CZ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cs-CZ" alt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cs-CZ" altLang="cs-CZ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Za projektový tým:</a:t>
            </a:r>
          </a:p>
          <a:p>
            <a:pPr eaLnBrk="1" hangingPunct="1"/>
            <a:endParaRPr lang="cs-CZ" alt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Ing. Sylva Sládečková, hlavní manažer projektu</a:t>
            </a:r>
          </a:p>
          <a:p>
            <a:pPr eaLnBrk="1" hangingPunct="1"/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ssladeckova@ostrava.cz</a:t>
            </a:r>
            <a:endParaRPr lang="cs-CZ" altLang="cs-CZ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cs-CZ" altLang="cs-CZ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Odbor školství a sportu, Magistrát města Ostravy, statutární město Ostrava</a:t>
            </a:r>
          </a:p>
          <a:p>
            <a:pPr eaLnBrk="1" hangingPunct="1"/>
            <a:endParaRPr lang="cs-CZ" alt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www.ostrava.cz</a:t>
            </a:r>
            <a:endParaRPr lang="cs-CZ" altLang="cs-CZ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altLang="cs-CZ" dirty="0" smtClean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www.map.ostrava.cz</a:t>
            </a:r>
            <a:endParaRPr lang="cs-CZ" altLang="cs-CZ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cs-CZ" altLang="cs-CZ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cs-CZ" alt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528" y="96837"/>
            <a:ext cx="4610100" cy="1028700"/>
          </a:xfrm>
          <a:prstGeom prst="rect">
            <a:avLst/>
          </a:prstGeom>
        </p:spPr>
      </p:pic>
      <p:pic>
        <p:nvPicPr>
          <p:cNvPr id="7" name="Picture 7" descr="http://www.ostrava.cz/cs/podnikatel-investor/ke-stazeni/development-newsletter/vzor-data/ostrava-logo.png">
            <a:hlinkClick r:id="rId7"/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628" y="517207"/>
            <a:ext cx="1550035" cy="18796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413106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4"/>
          <p:cNvSpPr txBox="1">
            <a:spLocks noChangeArrowheads="1"/>
          </p:cNvSpPr>
          <p:nvPr/>
        </p:nvSpPr>
        <p:spPr bwMode="auto">
          <a:xfrm>
            <a:off x="358347" y="1110816"/>
            <a:ext cx="84963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cs-CZ" sz="2000" b="1" dirty="0" smtClean="0">
                <a:solidFill>
                  <a:prstClr val="black"/>
                </a:solidFill>
              </a:rPr>
              <a:t>MAP ORP Ostrava: </a:t>
            </a:r>
            <a:endParaRPr lang="cs-CZ" sz="2000" dirty="0">
              <a:solidFill>
                <a:prstClr val="black"/>
              </a:solidFill>
            </a:endParaRPr>
          </a:p>
        </p:txBody>
      </p:sp>
      <p:sp>
        <p:nvSpPr>
          <p:cNvPr id="38915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cs-CZ" sz="2000" b="1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r>
              <a:rPr lang="cs-CZ" sz="20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V </a:t>
            </a:r>
            <a:r>
              <a:rPr lang="cs-CZ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ORP Ostrava se nachází 13 obcí, které lze členit do skupin dle počtu obyvatel: </a:t>
            </a:r>
            <a:endParaRPr lang="cs-CZ" sz="2000" b="1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endParaRPr lang="cs-CZ" sz="20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r>
              <a:rPr lang="cs-CZ" sz="2000" dirty="0">
                <a:solidFill>
                  <a:prstClr val="black"/>
                </a:solidFill>
                <a:latin typeface="Calibri" panose="020F0502020204030204" pitchFamily="34" charset="0"/>
              </a:rPr>
              <a:t>nad 100 000: </a:t>
            </a:r>
            <a:r>
              <a:rPr lang="cs-CZ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Ostrava</a:t>
            </a:r>
          </a:p>
          <a:p>
            <a:r>
              <a:rPr lang="pt-BR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5 </a:t>
            </a:r>
            <a:r>
              <a:rPr lang="pt-BR" sz="2000" dirty="0">
                <a:solidFill>
                  <a:prstClr val="black"/>
                </a:solidFill>
                <a:latin typeface="Calibri" panose="020F0502020204030204" pitchFamily="34" charset="0"/>
              </a:rPr>
              <a:t>000 - 9 999: Šenov a Vratimov </a:t>
            </a:r>
          </a:p>
          <a:p>
            <a:r>
              <a:rPr lang="cs-CZ" sz="2000" dirty="0">
                <a:solidFill>
                  <a:prstClr val="black"/>
                </a:solidFill>
                <a:latin typeface="Calibri" panose="020F0502020204030204" pitchFamily="34" charset="0"/>
              </a:rPr>
              <a:t>2 000 - 4 999: Klimkovice, Stará Ves nad Ondřejnicí a Vřesina </a:t>
            </a:r>
          </a:p>
          <a:p>
            <a:r>
              <a:rPr lang="cs-CZ" sz="2000" dirty="0">
                <a:solidFill>
                  <a:prstClr val="black"/>
                </a:solidFill>
                <a:latin typeface="Calibri" panose="020F0502020204030204" pitchFamily="34" charset="0"/>
              </a:rPr>
              <a:t>1 000 - 1 999: Dolní Lhota, Václavovice a Velká Polom </a:t>
            </a:r>
          </a:p>
          <a:p>
            <a:r>
              <a:rPr lang="cs-CZ" sz="2000" dirty="0">
                <a:solidFill>
                  <a:prstClr val="black"/>
                </a:solidFill>
                <a:latin typeface="Calibri" panose="020F0502020204030204" pitchFamily="34" charset="0"/>
              </a:rPr>
              <a:t>500 - 999: Čavisov, Horní Lhota, Olbramice a Zbyslavice </a:t>
            </a:r>
            <a:endParaRPr lang="cs-CZ" sz="2000" b="1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endParaRPr lang="cs-CZ" sz="2000" b="1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r>
              <a:rPr lang="cs-CZ" sz="20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Místní </a:t>
            </a:r>
            <a:r>
              <a:rPr lang="cs-CZ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akční skupiny v rámci ORP Ostrava</a:t>
            </a:r>
            <a:r>
              <a:rPr lang="cs-CZ" sz="20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:</a:t>
            </a:r>
          </a:p>
          <a:p>
            <a:r>
              <a:rPr lang="cs-CZ" sz="20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endParaRPr lang="cs-CZ" sz="20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r>
              <a:rPr lang="cs-CZ" sz="2000" dirty="0">
                <a:solidFill>
                  <a:prstClr val="black"/>
                </a:solidFill>
                <a:latin typeface="Calibri" panose="020F0502020204030204" pitchFamily="34" charset="0"/>
              </a:rPr>
              <a:t>o MAS Pobeskydí </a:t>
            </a:r>
          </a:p>
          <a:p>
            <a:r>
              <a:rPr lang="pt-BR" sz="2000" dirty="0">
                <a:solidFill>
                  <a:prstClr val="black"/>
                </a:solidFill>
                <a:latin typeface="Calibri" panose="020F0502020204030204" pitchFamily="34" charset="0"/>
              </a:rPr>
              <a:t>o MAS Slezská brána, z.s. </a:t>
            </a:r>
          </a:p>
          <a:p>
            <a:r>
              <a:rPr lang="cs-CZ" sz="2000" dirty="0">
                <a:solidFill>
                  <a:prstClr val="black"/>
                </a:solidFill>
                <a:latin typeface="Calibri" panose="020F0502020204030204" pitchFamily="34" charset="0"/>
              </a:rPr>
              <a:t>o Místní akční skupina Opavsko </a:t>
            </a:r>
            <a:r>
              <a:rPr lang="cs-CZ" sz="2000" dirty="0" err="1">
                <a:solidFill>
                  <a:prstClr val="black"/>
                </a:solidFill>
                <a:latin typeface="Calibri" panose="020F0502020204030204" pitchFamily="34" charset="0"/>
              </a:rPr>
              <a:t>z.s</a:t>
            </a:r>
            <a:r>
              <a:rPr lang="cs-CZ" sz="2000" dirty="0">
                <a:solidFill>
                  <a:prstClr val="black"/>
                </a:solidFill>
                <a:latin typeface="Calibri" panose="020F0502020204030204" pitchFamily="34" charset="0"/>
              </a:rPr>
              <a:t>. </a:t>
            </a:r>
          </a:p>
          <a:p>
            <a:r>
              <a:rPr lang="pt-BR" sz="2000" dirty="0">
                <a:solidFill>
                  <a:prstClr val="black"/>
                </a:solidFill>
                <a:latin typeface="Calibri" panose="020F0502020204030204" pitchFamily="34" charset="0"/>
              </a:rPr>
              <a:t>o MAS Regionu Poodří, z.s. </a:t>
            </a:r>
          </a:p>
        </p:txBody>
      </p:sp>
      <p:sp>
        <p:nvSpPr>
          <p:cNvPr id="38916" name="Line 7"/>
          <p:cNvSpPr>
            <a:spLocks noChangeShapeType="1"/>
          </p:cNvSpPr>
          <p:nvPr/>
        </p:nvSpPr>
        <p:spPr bwMode="auto">
          <a:xfrm>
            <a:off x="395288" y="155733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188" y="96838"/>
            <a:ext cx="4610100" cy="1028700"/>
          </a:xfrm>
          <a:prstGeom prst="rect">
            <a:avLst/>
          </a:prstGeom>
        </p:spPr>
      </p:pic>
      <p:pic>
        <p:nvPicPr>
          <p:cNvPr id="8" name="Picture 7" descr="http://www.ostrava.cz/cs/podnikatel-investor/ke-stazeni/development-newsletter/vzor-data/ostrava-logo.pn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17208"/>
            <a:ext cx="1550035" cy="18796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346880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MAP ORP Ostrava</a:t>
            </a:r>
            <a:endParaRPr lang="cs-CZ" altLang="cs-CZ" sz="20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323850" y="1549400"/>
            <a:ext cx="8496300" cy="489364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endParaRPr lang="cs-CZ" altLang="cs-CZ" sz="20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155 základních a mateřských škol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 středisek volného času zapsaných ve školském rejstříku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 základních uměleckých škol zapsaných ve školském rejstříku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91 </a:t>
            </a:r>
            <a:r>
              <a:rPr lang="cs-CZ" altLang="cs-CZ" sz="2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základních škol = </a:t>
            </a:r>
            <a:r>
              <a:rPr lang="cs-CZ" altLang="cs-CZ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školských rad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speciální pedagogická centra a pedagogicko-psychologické poradny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NNO při základních a mateřských školách </a:t>
            </a:r>
            <a:r>
              <a:rPr lang="cs-CZ" altLang="cs-CZ" sz="2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(SRPŠ apod.)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Vzdělávací a kulturní centra </a:t>
            </a:r>
            <a:r>
              <a:rPr lang="cs-CZ" altLang="cs-CZ" sz="2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(školská zařízení, místní knihovny, mimoškolní vzdělávací a kulturní centra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NNO v oblasti sociální sféry </a:t>
            </a:r>
            <a:r>
              <a:rPr lang="cs-CZ" altLang="cs-CZ" sz="2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(doučování dětí, neformální předškolní výchova a vzdělávání, rodinná centra, apod.)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53 zřizovatelů </a:t>
            </a:r>
            <a:r>
              <a:rPr lang="cs-CZ" altLang="cs-CZ" sz="2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altLang="cs-CZ" sz="2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obce, město Ostrava, městské </a:t>
            </a:r>
            <a:r>
              <a:rPr lang="cs-CZ" altLang="cs-CZ" sz="2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obvody, soukromí zřizovatelé, církve, MSK, MŠMT </a:t>
            </a:r>
            <a:r>
              <a:rPr lang="cs-CZ" altLang="cs-CZ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altLang="cs-CZ" sz="2000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4" name="Line 7"/>
          <p:cNvSpPr>
            <a:spLocks noChangeShapeType="1"/>
          </p:cNvSpPr>
          <p:nvPr/>
        </p:nvSpPr>
        <p:spPr bwMode="auto">
          <a:xfrm>
            <a:off x="323850" y="1549400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090" y="96838"/>
            <a:ext cx="4610100" cy="1028700"/>
          </a:xfrm>
          <a:prstGeom prst="rect">
            <a:avLst/>
          </a:prstGeom>
        </p:spPr>
      </p:pic>
      <p:pic>
        <p:nvPicPr>
          <p:cNvPr id="6" name="Picture 7" descr="http://www.ostrava.cz/cs/podnikatel-investor/ke-stazeni/development-newsletter/vzor-data/ostrava-logo.pn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190" y="517208"/>
            <a:ext cx="1550035" cy="18796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184079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4"/>
          <p:cNvSpPr txBox="1">
            <a:spLocks noChangeArrowheads="1"/>
          </p:cNvSpPr>
          <p:nvPr/>
        </p:nvSpPr>
        <p:spPr bwMode="auto">
          <a:xfrm>
            <a:off x="395288" y="1065213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MAP ORP Ostrava – první kroky:</a:t>
            </a:r>
            <a:endParaRPr lang="cs-CZ" altLang="cs-CZ" sz="20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Oslovení obcí v rámci ORP </a:t>
            </a:r>
            <a:r>
              <a:rPr lang="cs-CZ" altLang="cs-CZ" sz="2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vyjádření souhlasu se zapojením do MAP ORP Ostrava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n>
                  <a:solidFill>
                    <a:srgbClr val="2DA2BF"/>
                  </a:solidFill>
                </a:ln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cs-CZ" altLang="cs-CZ" sz="2000" dirty="0">
                <a:ln>
                  <a:solidFill>
                    <a:srgbClr val="2DA2BF"/>
                  </a:solidFill>
                </a:ln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000" dirty="0" smtClean="0">
                <a:ln>
                  <a:solidFill>
                    <a:srgbClr val="2DA2BF"/>
                  </a:solidFill>
                </a:ln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určení území  - </a:t>
            </a:r>
            <a:r>
              <a:rPr lang="cs-CZ" altLang="cs-CZ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celé území správního obvodu ORP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000" dirty="0" smtClean="0">
                <a:ln>
                  <a:solidFill>
                    <a:srgbClr val="2DA2BF"/>
                  </a:solidFill>
                </a:ln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určení nositele pro realizaci MAP - </a:t>
            </a:r>
            <a:r>
              <a:rPr lang="cs-CZ" altLang="cs-CZ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Statutární město Ostrava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endParaRPr lang="cs-CZ" altLang="cs-CZ" sz="20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Oslovení ZŠ a MŠ  - </a:t>
            </a:r>
            <a:r>
              <a:rPr lang="cs-CZ" altLang="cs-CZ" sz="2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vyjádření zájmu o zapojení všech mateřských a základních 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Oslovení zřizovatelů </a:t>
            </a:r>
            <a:r>
              <a:rPr lang="cs-CZ" altLang="cs-CZ" sz="2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obce, městské obvody, soukromí zřizovatelé, církve, MSK, MŠMT, vyjádření souhlasu se zapojením škol (53 zřizovatelů)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endParaRPr lang="cs-CZ" altLang="cs-CZ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Zahájení realizace projektu 1.1.2016 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Ukončení realizace projektu – 31. 12. 2017 </a:t>
            </a:r>
          </a:p>
          <a:p>
            <a:pPr lvl="1" algn="just">
              <a:lnSpc>
                <a:spcPct val="120000"/>
              </a:lnSpc>
              <a:defRPr/>
            </a:pPr>
            <a:endParaRPr lang="cs-CZ" altLang="cs-CZ" sz="20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2" name="Line 7"/>
          <p:cNvSpPr>
            <a:spLocks noChangeShapeType="1"/>
          </p:cNvSpPr>
          <p:nvPr/>
        </p:nvSpPr>
        <p:spPr bwMode="auto">
          <a:xfrm>
            <a:off x="468313" y="155733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553" y="72362"/>
            <a:ext cx="4610100" cy="1028700"/>
          </a:xfrm>
          <a:prstGeom prst="rect">
            <a:avLst/>
          </a:prstGeom>
        </p:spPr>
      </p:pic>
      <p:pic>
        <p:nvPicPr>
          <p:cNvPr id="7" name="Picture 7" descr="http://www.ostrava.cz/cs/podnikatel-investor/ke-stazeni/development-newsletter/vzor-data/ostrava-logo.pn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5653" y="492732"/>
            <a:ext cx="1550035" cy="18796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7389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4"/>
          <p:cNvSpPr txBox="1">
            <a:spLocks noChangeArrowheads="1"/>
          </p:cNvSpPr>
          <p:nvPr/>
        </p:nvSpPr>
        <p:spPr bwMode="auto">
          <a:xfrm>
            <a:off x="358347" y="1110816"/>
            <a:ext cx="84963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cs-CZ" sz="2000" b="1" dirty="0" smtClean="0">
                <a:solidFill>
                  <a:prstClr val="black"/>
                </a:solidFill>
              </a:rPr>
              <a:t>Řídící výbor MAP ORP Ostrava – 1.jednání 26.ledna 2016: </a:t>
            </a:r>
            <a:endParaRPr lang="cs-CZ" sz="2000" dirty="0">
              <a:solidFill>
                <a:prstClr val="black"/>
              </a:solidFill>
            </a:endParaRPr>
          </a:p>
        </p:txBody>
      </p:sp>
      <p:sp>
        <p:nvSpPr>
          <p:cNvPr id="38915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cs-CZ" sz="2000" b="1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r>
              <a:rPr lang="cs-CZ" sz="20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Složení </a:t>
            </a:r>
            <a:r>
              <a:rPr lang="cs-CZ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Řídícího </a:t>
            </a:r>
            <a:r>
              <a:rPr lang="cs-CZ" sz="20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výboru (30 osob):</a:t>
            </a:r>
            <a:endParaRPr lang="cs-CZ" sz="2000" b="1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dirty="0" smtClean="0">
                <a:solidFill>
                  <a:prstClr val="black"/>
                </a:solidFill>
                <a:latin typeface="Calibri" panose="020F0502020204030204" pitchFamily="34" charset="0"/>
              </a:rPr>
              <a:t>Zástupce </a:t>
            </a:r>
            <a:r>
              <a:rPr lang="cs-CZ" dirty="0">
                <a:solidFill>
                  <a:prstClr val="black"/>
                </a:solidFill>
                <a:latin typeface="Calibri" panose="020F0502020204030204" pitchFamily="34" charset="0"/>
              </a:rPr>
              <a:t>realizátora projektu MAP (statutární město Ostrava</a:t>
            </a:r>
            <a:r>
              <a:rPr lang="cs-CZ" dirty="0" smtClean="0">
                <a:solidFill>
                  <a:prstClr val="black"/>
                </a:solidFill>
                <a:latin typeface="Calibri" panose="020F0502020204030204" pitchFamily="34" charset="0"/>
              </a:rPr>
              <a:t>)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prstClr val="black"/>
                </a:solidFill>
                <a:latin typeface="Calibri" panose="020F0502020204030204" pitchFamily="34" charset="0"/>
              </a:rPr>
              <a:t>Zástupce </a:t>
            </a:r>
            <a:r>
              <a:rPr lang="cs-CZ" dirty="0">
                <a:solidFill>
                  <a:prstClr val="black"/>
                </a:solidFill>
                <a:latin typeface="Calibri" panose="020F0502020204030204" pitchFamily="34" charset="0"/>
              </a:rPr>
              <a:t>Moravskoslezského </a:t>
            </a:r>
            <a:r>
              <a:rPr lang="cs-CZ" dirty="0" smtClean="0">
                <a:solidFill>
                  <a:prstClr val="black"/>
                </a:solidFill>
                <a:latin typeface="Calibri" panose="020F0502020204030204" pitchFamily="34" charset="0"/>
              </a:rPr>
              <a:t>kraje a KAP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prstClr val="black"/>
                </a:solidFill>
                <a:latin typeface="Calibri" panose="020F0502020204030204" pitchFamily="34" charset="0"/>
              </a:rPr>
              <a:t>Zástupci </a:t>
            </a:r>
            <a:r>
              <a:rPr lang="cs-CZ" dirty="0">
                <a:solidFill>
                  <a:prstClr val="black"/>
                </a:solidFill>
                <a:latin typeface="Calibri" panose="020F0502020204030204" pitchFamily="34" charset="0"/>
              </a:rPr>
              <a:t>zřizovatelů škol bez rozdílu zřizovatele </a:t>
            </a:r>
            <a:r>
              <a:rPr lang="cs-CZ" dirty="0" smtClean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prstClr val="black"/>
                </a:solidFill>
                <a:latin typeface="Calibri" panose="020F0502020204030204" pitchFamily="34" charset="0"/>
              </a:rPr>
              <a:t>Vedení </a:t>
            </a:r>
            <a:r>
              <a:rPr lang="cs-CZ" dirty="0">
                <a:solidFill>
                  <a:prstClr val="black"/>
                </a:solidFill>
                <a:latin typeface="Calibri" panose="020F0502020204030204" pitchFamily="34" charset="0"/>
              </a:rPr>
              <a:t>škol, výborní pedagogové </a:t>
            </a:r>
            <a:endParaRPr lang="cs-CZ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dirty="0" smtClean="0">
                <a:solidFill>
                  <a:prstClr val="black"/>
                </a:solidFill>
                <a:latin typeface="Calibri" panose="020F0502020204030204" pitchFamily="34" charset="0"/>
              </a:rPr>
              <a:t>Zástupci </a:t>
            </a:r>
            <a:r>
              <a:rPr lang="cs-CZ" dirty="0">
                <a:solidFill>
                  <a:prstClr val="black"/>
                </a:solidFill>
                <a:latin typeface="Calibri" panose="020F0502020204030204" pitchFamily="34" charset="0"/>
              </a:rPr>
              <a:t>organizací neformálního a zájmového vzdělávání </a:t>
            </a:r>
            <a:endParaRPr lang="cs-CZ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dirty="0" smtClean="0">
                <a:solidFill>
                  <a:prstClr val="black"/>
                </a:solidFill>
                <a:latin typeface="Calibri" panose="020F0502020204030204" pitchFamily="34" charset="0"/>
              </a:rPr>
              <a:t>Zástupci </a:t>
            </a:r>
            <a:r>
              <a:rPr lang="cs-CZ" dirty="0">
                <a:solidFill>
                  <a:prstClr val="black"/>
                </a:solidFill>
                <a:latin typeface="Calibri" panose="020F0502020204030204" pitchFamily="34" charset="0"/>
              </a:rPr>
              <a:t>základních uměleckých škol </a:t>
            </a:r>
            <a:endParaRPr lang="cs-CZ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dirty="0" smtClean="0">
                <a:solidFill>
                  <a:prstClr val="black"/>
                </a:solidFill>
                <a:latin typeface="Calibri" panose="020F0502020204030204" pitchFamily="34" charset="0"/>
              </a:rPr>
              <a:t>Zástupci rodičů  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prstClr val="black"/>
                </a:solidFill>
                <a:latin typeface="Calibri" panose="020F0502020204030204" pitchFamily="34" charset="0"/>
              </a:rPr>
              <a:t>Lokální </a:t>
            </a:r>
            <a:r>
              <a:rPr lang="cs-CZ" dirty="0">
                <a:solidFill>
                  <a:prstClr val="black"/>
                </a:solidFill>
                <a:latin typeface="Calibri" panose="020F0502020204030204" pitchFamily="34" charset="0"/>
              </a:rPr>
              <a:t>konzultant </a:t>
            </a:r>
            <a:r>
              <a:rPr lang="cs-CZ" dirty="0" smtClean="0">
                <a:solidFill>
                  <a:prstClr val="black"/>
                </a:solidFill>
                <a:latin typeface="Calibri" panose="020F0502020204030204" pitchFamily="34" charset="0"/>
              </a:rPr>
              <a:t>ASZ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prstClr val="black"/>
                </a:solidFill>
                <a:latin typeface="Calibri" panose="020F0502020204030204" pitchFamily="34" charset="0"/>
              </a:rPr>
              <a:t>Zástupce ITI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prstClr val="black"/>
                </a:solidFill>
                <a:latin typeface="Calibri" panose="020F0502020204030204" pitchFamily="34" charset="0"/>
              </a:rPr>
              <a:t>Zástupci </a:t>
            </a:r>
            <a:r>
              <a:rPr lang="cs-CZ" dirty="0">
                <a:solidFill>
                  <a:prstClr val="black"/>
                </a:solidFill>
                <a:latin typeface="Calibri" panose="020F0502020204030204" pitchFamily="34" charset="0"/>
              </a:rPr>
              <a:t>MAS </a:t>
            </a:r>
            <a:endParaRPr lang="cs-CZ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Manažeři </a:t>
            </a:r>
            <a:r>
              <a:rPr lang="cs-CZ" b="1" dirty="0">
                <a:solidFill>
                  <a:prstClr val="black"/>
                </a:solidFill>
                <a:latin typeface="Calibri" panose="020F0502020204030204" pitchFamily="34" charset="0"/>
              </a:rPr>
              <a:t>pracovních skupin </a:t>
            </a:r>
            <a:endParaRPr lang="cs-CZ" b="1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dirty="0" smtClean="0">
                <a:solidFill>
                  <a:prstClr val="black"/>
                </a:solidFill>
                <a:latin typeface="Calibri" panose="020F0502020204030204" pitchFamily="34" charset="0"/>
              </a:rPr>
              <a:t>ČŠI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prstClr val="black"/>
                </a:solidFill>
                <a:latin typeface="Calibri" panose="020F0502020204030204" pitchFamily="34" charset="0"/>
              </a:rPr>
              <a:t>OU </a:t>
            </a:r>
            <a:endParaRPr lang="cs-CZ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lvl="1"/>
            <a:endParaRPr lang="cs-CZ" altLang="cs-CZ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16" name="Line 7"/>
          <p:cNvSpPr>
            <a:spLocks noChangeShapeType="1"/>
          </p:cNvSpPr>
          <p:nvPr/>
        </p:nvSpPr>
        <p:spPr bwMode="auto">
          <a:xfrm>
            <a:off x="395288" y="155733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188" y="96838"/>
            <a:ext cx="4610100" cy="1028700"/>
          </a:xfrm>
          <a:prstGeom prst="rect">
            <a:avLst/>
          </a:prstGeom>
        </p:spPr>
      </p:pic>
      <p:pic>
        <p:nvPicPr>
          <p:cNvPr id="8" name="Picture 7" descr="http://www.ostrava.cz/cs/podnikatel-investor/ke-stazeni/development-newsletter/vzor-data/ostrava-logo.pn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17208"/>
            <a:ext cx="1550035" cy="18796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63261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4"/>
          <p:cNvSpPr txBox="1">
            <a:spLocks noChangeArrowheads="1"/>
          </p:cNvSpPr>
          <p:nvPr/>
        </p:nvSpPr>
        <p:spPr bwMode="auto">
          <a:xfrm>
            <a:off x="358347" y="1110816"/>
            <a:ext cx="84963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cs-CZ" sz="2000" b="1" dirty="0">
                <a:solidFill>
                  <a:prstClr val="black"/>
                </a:solidFill>
              </a:rPr>
              <a:t>Pracovní skupiny: </a:t>
            </a:r>
            <a:endParaRPr lang="cs-CZ" sz="2000" dirty="0">
              <a:solidFill>
                <a:prstClr val="black"/>
              </a:solidFill>
            </a:endParaRPr>
          </a:p>
        </p:txBody>
      </p:sp>
      <p:sp>
        <p:nvSpPr>
          <p:cNvPr id="38915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498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cs-CZ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1</a:t>
            </a:r>
            <a:r>
              <a:rPr lang="cs-CZ" b="1" dirty="0">
                <a:solidFill>
                  <a:prstClr val="black"/>
                </a:solidFill>
                <a:latin typeface="Calibri" panose="020F0502020204030204" pitchFamily="34" charset="0"/>
              </a:rPr>
              <a:t>/ Pracovní skupina Předškolní vzdělávání a péče (dostupnost – inkluze – kvalita) </a:t>
            </a:r>
            <a:endParaRPr lang="cs-CZ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just"/>
            <a:r>
              <a:rPr lang="cs-CZ" sz="1600" dirty="0">
                <a:solidFill>
                  <a:prstClr val="black"/>
                </a:solidFill>
                <a:latin typeface="Calibri" panose="020F0502020204030204" pitchFamily="34" charset="0"/>
              </a:rPr>
              <a:t>Zaměření pracovní skupiny: předškolní vzdělávání a péče, dostupnost předškolního vzdělávání, inkluzivní předškolní vzdělávání, kvalita předškolní péče, </a:t>
            </a:r>
            <a:r>
              <a:rPr lang="cs-CZ" sz="1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aktivity související </a:t>
            </a:r>
            <a:r>
              <a:rPr lang="cs-CZ" sz="1600" dirty="0">
                <a:solidFill>
                  <a:prstClr val="black"/>
                </a:solidFill>
                <a:latin typeface="Calibri" panose="020F0502020204030204" pitchFamily="34" charset="0"/>
              </a:rPr>
              <a:t>se vzděláním mimo OP VVV a IROP </a:t>
            </a:r>
            <a:endParaRPr lang="cs-CZ" sz="16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r>
              <a:rPr lang="cs-CZ" b="1" dirty="0">
                <a:solidFill>
                  <a:prstClr val="black"/>
                </a:solidFill>
                <a:latin typeface="Calibri" panose="020F0502020204030204" pitchFamily="34" charset="0"/>
              </a:rPr>
              <a:t>2/ Pracovní skupina Čtenářská a matematická gramotnost </a:t>
            </a:r>
            <a:endParaRPr lang="cs-CZ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just"/>
            <a:r>
              <a:rPr lang="cs-CZ" sz="1600" dirty="0">
                <a:solidFill>
                  <a:prstClr val="black"/>
                </a:solidFill>
                <a:latin typeface="Calibri" panose="020F0502020204030204" pitchFamily="34" charset="0"/>
              </a:rPr>
              <a:t>Zaměření pracovní skupiny: čtenářská a matematická gramotnost v základním vzdělávání, rozvoj kompetencí dětí a žáků pro aktivní používání cizího jazyka, rozvoj kulturního povědomí a vyjádření dětí a žáků </a:t>
            </a:r>
            <a:endParaRPr lang="cs-CZ" sz="16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r>
              <a:rPr lang="cs-CZ" b="1" dirty="0">
                <a:solidFill>
                  <a:prstClr val="black"/>
                </a:solidFill>
                <a:latin typeface="Calibri" panose="020F0502020204030204" pitchFamily="34" charset="0"/>
              </a:rPr>
              <a:t>3/ Pracovní skupina Inkluzivní vzdělávání (podpora dětí a žáků ohrožených školním neúspěchem) </a:t>
            </a:r>
            <a:endParaRPr lang="cs-CZ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just"/>
            <a:r>
              <a:rPr lang="cs-CZ" sz="1600" dirty="0">
                <a:solidFill>
                  <a:prstClr val="black"/>
                </a:solidFill>
                <a:latin typeface="Calibri" panose="020F0502020204030204" pitchFamily="34" charset="0"/>
              </a:rPr>
              <a:t>Zaměření pracovní skupiny: inkluzivní vzdělávání a podpora dětí a žáků ohrožených školním neúspěchem, rozvoj sociálních a občanských kompetencí dětí a žáků, aktivity související se vzděláváním mimo OP VVV a IROP </a:t>
            </a:r>
            <a:endParaRPr lang="cs-CZ" sz="1600" dirty="0" smtClean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r>
              <a:rPr lang="cs-CZ" b="1" dirty="0">
                <a:solidFill>
                  <a:prstClr val="black"/>
                </a:solidFill>
                <a:latin typeface="Calibri" panose="020F0502020204030204" pitchFamily="34" charset="0"/>
              </a:rPr>
              <a:t>4/ Pracovní skupina Kariérové poradenství </a:t>
            </a:r>
            <a:endParaRPr lang="cs-CZ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just"/>
            <a:r>
              <a:rPr lang="cs-CZ" sz="1600" dirty="0">
                <a:solidFill>
                  <a:prstClr val="black"/>
                </a:solidFill>
                <a:latin typeface="Calibri" panose="020F0502020204030204" pitchFamily="34" charset="0"/>
              </a:rPr>
              <a:t>Zaměření pracovní skupiny: kariérové poradenství v základních školách, rozvoj podnikavostí a iniciativy dětí a žáků, rozvoj kompetencí dětí a žáků v polytechnickém vzdělávání , podpora zájmu, motivace a dovedností v oblasti vědy, technologií, </a:t>
            </a:r>
            <a:r>
              <a:rPr lang="cs-CZ" sz="1600" dirty="0" err="1">
                <a:solidFill>
                  <a:prstClr val="black"/>
                </a:solidFill>
                <a:latin typeface="Calibri" panose="020F0502020204030204" pitchFamily="34" charset="0"/>
              </a:rPr>
              <a:t>inženýringu</a:t>
            </a:r>
            <a:r>
              <a:rPr lang="cs-CZ" sz="1600" dirty="0">
                <a:solidFill>
                  <a:prstClr val="black"/>
                </a:solidFill>
                <a:latin typeface="Calibri" panose="020F0502020204030204" pitchFamily="34" charset="0"/>
              </a:rPr>
              <a:t> a matematiky „STEM“, EVVO, rozvoj digitálních kompetencí dětí a žáků, investice do rozvoje kapacit základních škol </a:t>
            </a:r>
            <a:endParaRPr lang="cs-CZ" altLang="cs-CZ" sz="16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cs-CZ" altLang="cs-CZ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16" name="Line 7"/>
          <p:cNvSpPr>
            <a:spLocks noChangeShapeType="1"/>
          </p:cNvSpPr>
          <p:nvPr/>
        </p:nvSpPr>
        <p:spPr bwMode="auto">
          <a:xfrm>
            <a:off x="395288" y="155733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188" y="96838"/>
            <a:ext cx="4610100" cy="1028700"/>
          </a:xfrm>
          <a:prstGeom prst="rect">
            <a:avLst/>
          </a:prstGeom>
        </p:spPr>
      </p:pic>
      <p:pic>
        <p:nvPicPr>
          <p:cNvPr id="8" name="Picture 7" descr="http://www.ostrava.cz/cs/podnikatel-investor/ke-stazeni/development-newsletter/vzor-data/ostrava-logo.pn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17208"/>
            <a:ext cx="1550035" cy="18796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410158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4"/>
          <p:cNvSpPr txBox="1">
            <a:spLocks noChangeArrowheads="1"/>
          </p:cNvSpPr>
          <p:nvPr/>
        </p:nvSpPr>
        <p:spPr bwMode="auto">
          <a:xfrm>
            <a:off x="358347" y="1110816"/>
            <a:ext cx="84963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cs-CZ" sz="2000" b="1" dirty="0">
                <a:solidFill>
                  <a:prstClr val="black"/>
                </a:solidFill>
              </a:rPr>
              <a:t>Pracovní skupiny: </a:t>
            </a:r>
            <a:endParaRPr lang="cs-CZ" sz="2000" dirty="0">
              <a:solidFill>
                <a:prstClr val="black"/>
              </a:solidFill>
            </a:endParaRPr>
          </a:p>
        </p:txBody>
      </p:sp>
      <p:sp>
        <p:nvSpPr>
          <p:cNvPr id="38915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498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cs-CZ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1</a:t>
            </a:r>
            <a:r>
              <a:rPr lang="cs-CZ" b="1" dirty="0">
                <a:solidFill>
                  <a:prstClr val="black"/>
                </a:solidFill>
                <a:latin typeface="Calibri" panose="020F0502020204030204" pitchFamily="34" charset="0"/>
              </a:rPr>
              <a:t>/ Pracovní skupina Předškolní vzdělávání a péče (dostupnost – inkluze – kvalita) </a:t>
            </a:r>
            <a:endParaRPr lang="cs-CZ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r>
              <a:rPr lang="cs-CZ" sz="1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Složení pracovní </a:t>
            </a:r>
            <a:r>
              <a:rPr lang="cs-CZ" sz="1600" dirty="0">
                <a:solidFill>
                  <a:prstClr val="black"/>
                </a:solidFill>
                <a:latin typeface="Calibri" panose="020F0502020204030204" pitchFamily="34" charset="0"/>
              </a:rPr>
              <a:t>skupiny: zástupci </a:t>
            </a:r>
            <a:r>
              <a:rPr lang="cs-CZ" sz="1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zřizovatelů, zástupci </a:t>
            </a:r>
            <a:r>
              <a:rPr lang="cs-CZ" sz="1600" dirty="0">
                <a:solidFill>
                  <a:prstClr val="black"/>
                </a:solidFill>
                <a:latin typeface="Calibri" panose="020F0502020204030204" pitchFamily="34" charset="0"/>
              </a:rPr>
              <a:t>zapojených mateřských a základních </a:t>
            </a:r>
            <a:r>
              <a:rPr lang="cs-CZ" sz="1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škol, zástupci </a:t>
            </a:r>
            <a:r>
              <a:rPr lang="cs-CZ" sz="1600" dirty="0">
                <a:solidFill>
                  <a:prstClr val="black"/>
                </a:solidFill>
                <a:latin typeface="Calibri" panose="020F0502020204030204" pitchFamily="34" charset="0"/>
              </a:rPr>
              <a:t>NNO v oblasti sociální a předškolní výchovy a péče, neformální </a:t>
            </a:r>
            <a:r>
              <a:rPr lang="cs-CZ" sz="1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vzdělávání, zástupci rodičů, odborná </a:t>
            </a:r>
            <a:r>
              <a:rPr lang="cs-CZ" sz="1600" dirty="0">
                <a:solidFill>
                  <a:prstClr val="black"/>
                </a:solidFill>
                <a:latin typeface="Calibri" panose="020F0502020204030204" pitchFamily="34" charset="0"/>
              </a:rPr>
              <a:t>veřejnost, speciální poradenská </a:t>
            </a:r>
            <a:r>
              <a:rPr lang="cs-CZ" sz="1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centra, další </a:t>
            </a:r>
            <a:r>
              <a:rPr lang="cs-CZ" sz="1600" dirty="0">
                <a:solidFill>
                  <a:prstClr val="black"/>
                </a:solidFill>
                <a:latin typeface="Calibri" panose="020F0502020204030204" pitchFamily="34" charset="0"/>
              </a:rPr>
              <a:t>členové dle potřeb pracovní skupiny</a:t>
            </a:r>
          </a:p>
          <a:p>
            <a:r>
              <a:rPr lang="cs-CZ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2</a:t>
            </a:r>
            <a:r>
              <a:rPr lang="cs-CZ" b="1" dirty="0">
                <a:solidFill>
                  <a:prstClr val="black"/>
                </a:solidFill>
                <a:latin typeface="Calibri" panose="020F0502020204030204" pitchFamily="34" charset="0"/>
              </a:rPr>
              <a:t>/ Pracovní skupina Čtenářská a matematická gramotnost </a:t>
            </a:r>
            <a:endParaRPr lang="cs-CZ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r>
              <a:rPr lang="cs-CZ" sz="1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Složení pracovní </a:t>
            </a:r>
            <a:r>
              <a:rPr lang="cs-CZ" sz="1600" dirty="0">
                <a:solidFill>
                  <a:prstClr val="black"/>
                </a:solidFill>
                <a:latin typeface="Calibri" panose="020F0502020204030204" pitchFamily="34" charset="0"/>
              </a:rPr>
              <a:t>skupiny: zástupci </a:t>
            </a:r>
            <a:r>
              <a:rPr lang="cs-CZ" sz="1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zřizovatelů, zástupci </a:t>
            </a:r>
            <a:r>
              <a:rPr lang="cs-CZ" sz="1600" dirty="0">
                <a:solidFill>
                  <a:prstClr val="black"/>
                </a:solidFill>
                <a:latin typeface="Calibri" panose="020F0502020204030204" pitchFamily="34" charset="0"/>
              </a:rPr>
              <a:t>zapojených mateřských a základních </a:t>
            </a:r>
            <a:r>
              <a:rPr lang="cs-CZ" sz="1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škol, zástupci NNO, zástupci rodičů, odborná veřejnost, zástupci </a:t>
            </a:r>
            <a:r>
              <a:rPr lang="cs-CZ" sz="1600" dirty="0">
                <a:solidFill>
                  <a:prstClr val="black"/>
                </a:solidFill>
                <a:latin typeface="Calibri" panose="020F0502020204030204" pitchFamily="34" charset="0"/>
              </a:rPr>
              <a:t>zájmového vzdělávání, knihoven, </a:t>
            </a:r>
            <a:r>
              <a:rPr lang="cs-CZ" sz="1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ZUŠ, další </a:t>
            </a:r>
            <a:r>
              <a:rPr lang="cs-CZ" sz="1600" dirty="0">
                <a:solidFill>
                  <a:prstClr val="black"/>
                </a:solidFill>
                <a:latin typeface="Calibri" panose="020F0502020204030204" pitchFamily="34" charset="0"/>
              </a:rPr>
              <a:t>členové dle potřeb pracovní skupiny</a:t>
            </a:r>
          </a:p>
          <a:p>
            <a:r>
              <a:rPr lang="cs-CZ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3</a:t>
            </a:r>
            <a:r>
              <a:rPr lang="cs-CZ" b="1" dirty="0">
                <a:solidFill>
                  <a:prstClr val="black"/>
                </a:solidFill>
                <a:latin typeface="Calibri" panose="020F0502020204030204" pitchFamily="34" charset="0"/>
              </a:rPr>
              <a:t>/ Pracovní skupina Inkluzivní vzdělávání (podpora dětí a žáků ohrožených školním neúspěchem) </a:t>
            </a:r>
            <a:endParaRPr lang="cs-CZ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r>
              <a:rPr lang="cs-CZ" sz="1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Složení pracovní </a:t>
            </a:r>
            <a:r>
              <a:rPr lang="cs-CZ" sz="1600" dirty="0">
                <a:solidFill>
                  <a:prstClr val="black"/>
                </a:solidFill>
                <a:latin typeface="Calibri" panose="020F0502020204030204" pitchFamily="34" charset="0"/>
              </a:rPr>
              <a:t>skupiny: zástupci </a:t>
            </a:r>
            <a:r>
              <a:rPr lang="cs-CZ" sz="1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zřizovatelů, zástupci </a:t>
            </a:r>
            <a:r>
              <a:rPr lang="cs-CZ" sz="1600" dirty="0">
                <a:solidFill>
                  <a:prstClr val="black"/>
                </a:solidFill>
                <a:latin typeface="Calibri" panose="020F0502020204030204" pitchFamily="34" charset="0"/>
              </a:rPr>
              <a:t>zapojených mateřských a základních škol, výchovní </a:t>
            </a:r>
            <a:r>
              <a:rPr lang="cs-CZ" sz="1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poradci, zástupci </a:t>
            </a:r>
            <a:r>
              <a:rPr lang="cs-CZ" sz="1600" dirty="0">
                <a:solidFill>
                  <a:prstClr val="black"/>
                </a:solidFill>
                <a:latin typeface="Calibri" panose="020F0502020204030204" pitchFamily="34" charset="0"/>
              </a:rPr>
              <a:t>NNO v oblasti sociální a </a:t>
            </a:r>
            <a:r>
              <a:rPr lang="cs-CZ" sz="1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vzdělávání, zástupci rodičů, odborná </a:t>
            </a:r>
            <a:r>
              <a:rPr lang="cs-CZ" sz="1600" dirty="0">
                <a:solidFill>
                  <a:prstClr val="black"/>
                </a:solidFill>
                <a:latin typeface="Calibri" panose="020F0502020204030204" pitchFamily="34" charset="0"/>
              </a:rPr>
              <a:t>veřejnost, speciální poradenská </a:t>
            </a:r>
            <a:r>
              <a:rPr lang="cs-CZ" sz="1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centra, další </a:t>
            </a:r>
            <a:r>
              <a:rPr lang="cs-CZ" sz="1600" dirty="0">
                <a:solidFill>
                  <a:prstClr val="black"/>
                </a:solidFill>
                <a:latin typeface="Calibri" panose="020F0502020204030204" pitchFamily="34" charset="0"/>
              </a:rPr>
              <a:t>členové dle potřeb pracovní skupiny</a:t>
            </a:r>
          </a:p>
          <a:p>
            <a:r>
              <a:rPr lang="cs-CZ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4</a:t>
            </a:r>
            <a:r>
              <a:rPr lang="cs-CZ" b="1" dirty="0">
                <a:solidFill>
                  <a:prstClr val="black"/>
                </a:solidFill>
                <a:latin typeface="Calibri" panose="020F0502020204030204" pitchFamily="34" charset="0"/>
              </a:rPr>
              <a:t>/ Pracovní skupina </a:t>
            </a:r>
            <a:r>
              <a:rPr lang="cs-CZ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Kariérové </a:t>
            </a:r>
            <a:r>
              <a:rPr lang="cs-CZ" b="1" dirty="0">
                <a:solidFill>
                  <a:prstClr val="black"/>
                </a:solidFill>
                <a:latin typeface="Calibri" panose="020F0502020204030204" pitchFamily="34" charset="0"/>
              </a:rPr>
              <a:t>poradenství </a:t>
            </a:r>
            <a:endParaRPr lang="cs-CZ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r>
              <a:rPr lang="cs-CZ" sz="1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Složení pracovní skupiny: zástupci zřizovatelů, zástupci </a:t>
            </a:r>
            <a:r>
              <a:rPr lang="cs-CZ" sz="1600" dirty="0">
                <a:solidFill>
                  <a:prstClr val="black"/>
                </a:solidFill>
                <a:latin typeface="Calibri" panose="020F0502020204030204" pitchFamily="34" charset="0"/>
              </a:rPr>
              <a:t>zapojených mateřských a základních </a:t>
            </a:r>
            <a:r>
              <a:rPr lang="cs-CZ" sz="1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škol,  </a:t>
            </a:r>
            <a:r>
              <a:rPr lang="cs-CZ" sz="1600" dirty="0">
                <a:solidFill>
                  <a:prstClr val="black"/>
                </a:solidFill>
                <a:latin typeface="Calibri" panose="020F0502020204030204" pitchFamily="34" charset="0"/>
              </a:rPr>
              <a:t>zástupci </a:t>
            </a:r>
            <a:r>
              <a:rPr lang="cs-CZ" sz="1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NNO, zástupci rodičů, odborná </a:t>
            </a:r>
            <a:r>
              <a:rPr lang="cs-CZ" sz="1600" dirty="0">
                <a:solidFill>
                  <a:prstClr val="black"/>
                </a:solidFill>
                <a:latin typeface="Calibri" panose="020F0502020204030204" pitchFamily="34" charset="0"/>
              </a:rPr>
              <a:t>veřejnost, </a:t>
            </a:r>
            <a:r>
              <a:rPr lang="cs-CZ" sz="1600" dirty="0" smtClean="0">
                <a:solidFill>
                  <a:prstClr val="black"/>
                </a:solidFill>
                <a:latin typeface="Calibri" panose="020F0502020204030204" pitchFamily="34" charset="0"/>
              </a:rPr>
              <a:t>NIDV, poradenská centra, další </a:t>
            </a:r>
            <a:r>
              <a:rPr lang="cs-CZ" sz="1600" dirty="0">
                <a:solidFill>
                  <a:prstClr val="black"/>
                </a:solidFill>
                <a:latin typeface="Calibri" panose="020F0502020204030204" pitchFamily="34" charset="0"/>
              </a:rPr>
              <a:t>členové dle potřeb pracovní skupiny</a:t>
            </a:r>
          </a:p>
          <a:p>
            <a:pPr lvl="1"/>
            <a:endParaRPr lang="cs-CZ" altLang="cs-CZ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16" name="Line 7"/>
          <p:cNvSpPr>
            <a:spLocks noChangeShapeType="1"/>
          </p:cNvSpPr>
          <p:nvPr/>
        </p:nvSpPr>
        <p:spPr bwMode="auto">
          <a:xfrm>
            <a:off x="395288" y="155733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188" y="96838"/>
            <a:ext cx="4610100" cy="1028700"/>
          </a:xfrm>
          <a:prstGeom prst="rect">
            <a:avLst/>
          </a:prstGeom>
        </p:spPr>
      </p:pic>
      <p:pic>
        <p:nvPicPr>
          <p:cNvPr id="8" name="Picture 7" descr="http://www.ostrava.cz/cs/podnikatel-investor/ke-stazeni/development-newsletter/vzor-data/ostrava-logo.pn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17208"/>
            <a:ext cx="1550035" cy="18796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3923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0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Aktivity MAP ORP Ostrava :</a:t>
            </a:r>
            <a:endParaRPr lang="cs-CZ" altLang="cs-CZ" sz="20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3" name="Text Box 6"/>
          <p:cNvSpPr txBox="1">
            <a:spLocks noChangeArrowheads="1"/>
          </p:cNvSpPr>
          <p:nvPr/>
        </p:nvSpPr>
        <p:spPr bwMode="auto">
          <a:xfrm>
            <a:off x="323850" y="1700213"/>
            <a:ext cx="8496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just"/>
            <a:endParaRPr lang="cs-CZ" altLang="cs-CZ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/>
            <a:endParaRPr lang="cs-CZ" altLang="cs-CZ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cs-CZ" altLang="cs-CZ" sz="2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4" name="Line 7"/>
          <p:cNvSpPr>
            <a:spLocks noChangeShapeType="1"/>
          </p:cNvSpPr>
          <p:nvPr/>
        </p:nvSpPr>
        <p:spPr bwMode="auto">
          <a:xfrm>
            <a:off x="395288" y="155733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40965" name="Rectangle 2"/>
          <p:cNvSpPr>
            <a:spLocks noChangeArrowheads="1"/>
          </p:cNvSpPr>
          <p:nvPr/>
        </p:nvSpPr>
        <p:spPr bwMode="auto">
          <a:xfrm>
            <a:off x="468313" y="1628775"/>
            <a:ext cx="8351837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/>
            <a:r>
              <a:rPr lang="cs-CZ" altLang="cs-CZ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Dohoda </a:t>
            </a:r>
            <a:r>
              <a:rPr lang="cs-CZ" altLang="cs-CZ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prioritách </a:t>
            </a:r>
            <a:r>
              <a:rPr lang="cs-CZ" altLang="cs-CZ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vytvoření </a:t>
            </a:r>
            <a:r>
              <a:rPr lang="cs-CZ" altLang="cs-CZ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Strategického rámce MAP do roku </a:t>
            </a:r>
            <a:r>
              <a:rPr lang="cs-CZ" altLang="cs-CZ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2023 </a:t>
            </a:r>
            <a:endParaRPr lang="cs-CZ" altLang="cs-CZ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Tx/>
              <a:buChar char="-"/>
            </a:pPr>
            <a:r>
              <a:rPr lang="cs-CZ" altLang="cs-CZ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Analýza potřeb území</a:t>
            </a:r>
          </a:p>
          <a:p>
            <a:pPr eaLnBrk="1" hangingPunct="1">
              <a:buFontTx/>
              <a:buChar char="-"/>
            </a:pPr>
            <a:r>
              <a:rPr lang="cs-CZ" altLang="cs-CZ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SWOT analýza</a:t>
            </a:r>
          </a:p>
          <a:p>
            <a:pPr eaLnBrk="1" hangingPunct="1">
              <a:buFontTx/>
              <a:buChar char="-"/>
            </a:pPr>
            <a:r>
              <a:rPr lang="cs-CZ" altLang="cs-CZ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Analýza investičních </a:t>
            </a:r>
            <a:r>
              <a:rPr lang="cs-CZ" altLang="cs-CZ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potřeb</a:t>
            </a:r>
          </a:p>
          <a:p>
            <a:pPr eaLnBrk="1" hangingPunct="1">
              <a:buFontTx/>
              <a:buChar char="-"/>
            </a:pPr>
            <a:r>
              <a:rPr lang="cs-CZ" altLang="cs-CZ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Analýza dotazníkového šetření MŠMT</a:t>
            </a:r>
            <a:endParaRPr lang="cs-CZ" altLang="cs-CZ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Tx/>
              <a:buChar char="-"/>
            </a:pPr>
            <a:r>
              <a:rPr lang="cs-CZ" altLang="cs-CZ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Červen 2016 – schválení strategického rámce</a:t>
            </a:r>
          </a:p>
          <a:p>
            <a:pPr eaLnBrk="1" hangingPunct="1">
              <a:buFontTx/>
              <a:buChar char="-"/>
            </a:pPr>
            <a:endParaRPr lang="cs-CZ" altLang="cs-CZ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Tx/>
              <a:buChar char="-"/>
            </a:pPr>
            <a:endParaRPr lang="cs-CZ" altLang="cs-CZ" b="1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altLang="cs-CZ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Budování </a:t>
            </a:r>
            <a:r>
              <a:rPr lang="cs-CZ" altLang="cs-CZ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znalostních kapacit</a:t>
            </a:r>
            <a:endParaRPr lang="cs-CZ" altLang="cs-CZ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Tx/>
              <a:buChar char="-"/>
            </a:pPr>
            <a:r>
              <a:rPr lang="cs-CZ" altLang="cs-CZ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vyhledávání </a:t>
            </a:r>
            <a:r>
              <a:rPr lang="cs-CZ" altLang="cs-CZ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podpora místních lídrů a odborníků ve vzdělávání</a:t>
            </a:r>
          </a:p>
          <a:p>
            <a:pPr eaLnBrk="1" hangingPunct="1">
              <a:buFontTx/>
              <a:buChar char="-"/>
            </a:pPr>
            <a:r>
              <a:rPr lang="cs-CZ" altLang="cs-CZ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cs-CZ" altLang="cs-CZ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lánování výměny </a:t>
            </a:r>
            <a:r>
              <a:rPr lang="cs-CZ" altLang="cs-CZ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dobré praxe - vznik „znalostních“ </a:t>
            </a:r>
            <a:r>
              <a:rPr lang="cs-CZ" altLang="cs-CZ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partnerství</a:t>
            </a:r>
          </a:p>
          <a:p>
            <a:pPr eaLnBrk="1" hangingPunct="1">
              <a:buFontTx/>
              <a:buChar char="-"/>
            </a:pPr>
            <a:endParaRPr lang="cs-CZ" altLang="cs-CZ" b="1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cs-CZ" altLang="cs-CZ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cs-CZ" altLang="cs-CZ" b="1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cs-CZ" altLang="cs-CZ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cs-CZ" altLang="cs-CZ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www.map.ostrava.cz</a:t>
            </a:r>
            <a:endParaRPr lang="cs-CZ" altLang="cs-CZ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/>
            <a:endParaRPr lang="cs-CZ" altLang="cs-CZ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528" y="96837"/>
            <a:ext cx="4610100" cy="1028700"/>
          </a:xfrm>
          <a:prstGeom prst="rect">
            <a:avLst/>
          </a:prstGeom>
        </p:spPr>
      </p:pic>
      <p:pic>
        <p:nvPicPr>
          <p:cNvPr id="7" name="Picture 7" descr="http://www.ostrava.cz/cs/podnikatel-investor/ke-stazeni/development-newsletter/vzor-data/ostrava-logo.pn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628" y="517207"/>
            <a:ext cx="1550035" cy="18796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182033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371229" y="1130040"/>
            <a:ext cx="84963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cs-CZ" sz="20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SWOT analýzy</a:t>
            </a:r>
            <a:endParaRPr lang="cs-CZ" sz="20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40964" name="Line 7"/>
          <p:cNvSpPr>
            <a:spLocks noChangeShapeType="1"/>
          </p:cNvSpPr>
          <p:nvPr/>
        </p:nvSpPr>
        <p:spPr bwMode="auto">
          <a:xfrm>
            <a:off x="395288" y="1530150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40965" name="Rectangle 2"/>
          <p:cNvSpPr>
            <a:spLocks noChangeArrowheads="1"/>
          </p:cNvSpPr>
          <p:nvPr/>
        </p:nvSpPr>
        <p:spPr bwMode="auto">
          <a:xfrm>
            <a:off x="395288" y="1772816"/>
            <a:ext cx="8351837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endParaRPr lang="cs-CZ" dirty="0">
              <a:solidFill>
                <a:prstClr val="black"/>
              </a:solidFill>
            </a:endParaRPr>
          </a:p>
          <a:p>
            <a:r>
              <a:rPr lang="cs-CZ" b="1" dirty="0">
                <a:solidFill>
                  <a:prstClr val="black"/>
                </a:solidFill>
                <a:latin typeface="Calibri" panose="020F0502020204030204" pitchFamily="34" charset="0"/>
              </a:rPr>
              <a:t>Oblasti:</a:t>
            </a:r>
            <a:r>
              <a:rPr lang="cs-CZ" b="1" i="1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  <a:br>
              <a:rPr lang="cs-CZ" b="1" i="1" dirty="0">
                <a:solidFill>
                  <a:prstClr val="black"/>
                </a:solidFill>
                <a:latin typeface="Calibri" panose="020F0502020204030204" pitchFamily="34" charset="0"/>
              </a:rPr>
            </a:br>
            <a:r>
              <a:rPr lang="cs-CZ" b="1" dirty="0">
                <a:solidFill>
                  <a:prstClr val="black"/>
                </a:solidFill>
                <a:latin typeface="Calibri" panose="020F0502020204030204" pitchFamily="34" charset="0"/>
              </a:rPr>
              <a:t>Materiální podmínky vzdělávání</a:t>
            </a:r>
            <a:br>
              <a:rPr lang="cs-CZ" b="1" dirty="0">
                <a:solidFill>
                  <a:prstClr val="black"/>
                </a:solidFill>
                <a:latin typeface="Calibri" panose="020F0502020204030204" pitchFamily="34" charset="0"/>
              </a:rPr>
            </a:br>
            <a:r>
              <a:rPr lang="cs-CZ" b="1" dirty="0">
                <a:solidFill>
                  <a:prstClr val="black"/>
                </a:solidFill>
                <a:latin typeface="Calibri" panose="020F0502020204030204" pitchFamily="34" charset="0"/>
              </a:rPr>
              <a:t>Lidské zdroje</a:t>
            </a:r>
            <a:br>
              <a:rPr lang="cs-CZ" b="1" dirty="0">
                <a:solidFill>
                  <a:prstClr val="black"/>
                </a:solidFill>
                <a:latin typeface="Calibri" panose="020F0502020204030204" pitchFamily="34" charset="0"/>
              </a:rPr>
            </a:br>
            <a:r>
              <a:rPr lang="cs-CZ" b="1" dirty="0">
                <a:solidFill>
                  <a:prstClr val="black"/>
                </a:solidFill>
                <a:latin typeface="Calibri" panose="020F0502020204030204" pitchFamily="34" charset="0"/>
              </a:rPr>
              <a:t>Podmínky pro inkluzi a integraci žáků se speciálními vzdělávacími potřebami</a:t>
            </a:r>
            <a:br>
              <a:rPr lang="cs-CZ" b="1" dirty="0">
                <a:solidFill>
                  <a:prstClr val="black"/>
                </a:solidFill>
                <a:latin typeface="Calibri" panose="020F0502020204030204" pitchFamily="34" charset="0"/>
              </a:rPr>
            </a:br>
            <a:r>
              <a:rPr lang="cs-CZ" b="1" dirty="0">
                <a:solidFill>
                  <a:prstClr val="black"/>
                </a:solidFill>
                <a:latin typeface="Calibri" panose="020F0502020204030204" pitchFamily="34" charset="0"/>
              </a:rPr>
              <a:t>Průběh a výsledky vzdělávání</a:t>
            </a:r>
            <a:br>
              <a:rPr lang="cs-CZ" b="1" dirty="0">
                <a:solidFill>
                  <a:prstClr val="black"/>
                </a:solidFill>
                <a:latin typeface="Calibri" panose="020F0502020204030204" pitchFamily="34" charset="0"/>
              </a:rPr>
            </a:br>
            <a:r>
              <a:rPr lang="cs-CZ" b="1" dirty="0">
                <a:solidFill>
                  <a:prstClr val="black"/>
                </a:solidFill>
                <a:latin typeface="Calibri" panose="020F0502020204030204" pitchFamily="34" charset="0"/>
              </a:rPr>
              <a:t>Spolupráce školy a rodiny</a:t>
            </a:r>
            <a:br>
              <a:rPr lang="cs-CZ" b="1" dirty="0">
                <a:solidFill>
                  <a:prstClr val="black"/>
                </a:solidFill>
                <a:latin typeface="Calibri" panose="020F0502020204030204" pitchFamily="34" charset="0"/>
              </a:rPr>
            </a:br>
            <a:r>
              <a:rPr lang="cs-CZ" b="1" dirty="0">
                <a:solidFill>
                  <a:prstClr val="black"/>
                </a:solidFill>
                <a:latin typeface="Calibri" panose="020F0502020204030204" pitchFamily="34" charset="0"/>
              </a:rPr>
              <a:t>Ostatní </a:t>
            </a:r>
            <a:r>
              <a:rPr lang="cs-CZ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faktory</a:t>
            </a:r>
          </a:p>
          <a:p>
            <a:endParaRPr lang="cs-CZ" b="1" i="1" dirty="0">
              <a:solidFill>
                <a:prstClr val="black"/>
              </a:solidFill>
            </a:endParaRPr>
          </a:p>
          <a:p>
            <a:endParaRPr lang="cs-CZ" b="1" i="1" dirty="0" smtClean="0">
              <a:solidFill>
                <a:prstClr val="black"/>
              </a:solidFill>
            </a:endParaRPr>
          </a:p>
          <a:p>
            <a:endParaRPr lang="cs-CZ" dirty="0">
              <a:solidFill>
                <a:prstClr val="black"/>
              </a:solidFill>
            </a:endParaRPr>
          </a:p>
          <a:p>
            <a:endParaRPr lang="cs-CZ" altLang="cs-CZ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528" y="96837"/>
            <a:ext cx="4610100" cy="1028700"/>
          </a:xfrm>
          <a:prstGeom prst="rect">
            <a:avLst/>
          </a:prstGeom>
        </p:spPr>
      </p:pic>
      <p:pic>
        <p:nvPicPr>
          <p:cNvPr id="7" name="Picture 7" descr="http://www.ostrava.cz/cs/podnikatel-investor/ke-stazeni/development-newsletter/vzor-data/ostrava-logo.pn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628" y="517207"/>
            <a:ext cx="1550035" cy="187960"/>
          </a:xfrm>
          <a:prstGeom prst="rect">
            <a:avLst/>
          </a:prstGeom>
          <a:noFill/>
          <a:extLst/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241671"/>
              </p:ext>
            </p:extLst>
          </p:nvPr>
        </p:nvGraphicFramePr>
        <p:xfrm>
          <a:off x="1822768" y="4581128"/>
          <a:ext cx="5849620" cy="1353312"/>
        </p:xfrm>
        <a:graphic>
          <a:graphicData uri="http://schemas.openxmlformats.org/drawingml/2006/table">
            <a:tbl>
              <a:tblPr firstRow="1" firstCol="1" bandRow="1"/>
              <a:tblGrid>
                <a:gridCol w="2924810"/>
                <a:gridCol w="292481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SILNÉ STRÁNKY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65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SLABÉ STRÁNKY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653"/>
                    </a:solidFill>
                  </a:tcPr>
                </a:tc>
              </a:tr>
              <a:tr h="522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PŘÍLEŽITOSTI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65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OHROŽENÍ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653"/>
                    </a:solidFill>
                  </a:tcPr>
                </a:tc>
              </a:tr>
              <a:tr h="445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57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7_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8_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9_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6599</TotalTime>
  <Words>1092</Words>
  <Application>Microsoft Office PowerPoint</Application>
  <PresentationFormat>Předvádění na obrazovce (4:3)</PresentationFormat>
  <Paragraphs>233</Paragraphs>
  <Slides>18</Slides>
  <Notes>18</Notes>
  <HiddenSlides>0</HiddenSlides>
  <MMClips>0</MMClips>
  <ScaleCrop>false</ScaleCrop>
  <HeadingPairs>
    <vt:vector size="4" baseType="variant">
      <vt:variant>
        <vt:lpstr>Motiv</vt:lpstr>
      </vt:variant>
      <vt:variant>
        <vt:i4>9</vt:i4>
      </vt:variant>
      <vt:variant>
        <vt:lpstr>Nadpisy snímků</vt:lpstr>
      </vt:variant>
      <vt:variant>
        <vt:i4>18</vt:i4>
      </vt:variant>
    </vt:vector>
  </HeadingPairs>
  <TitlesOfParts>
    <vt:vector size="27" baseType="lpstr">
      <vt:lpstr>Shluk</vt:lpstr>
      <vt:lpstr>1_Shluk</vt:lpstr>
      <vt:lpstr>2_Shluk</vt:lpstr>
      <vt:lpstr>3_Shluk</vt:lpstr>
      <vt:lpstr>5_Shluk</vt:lpstr>
      <vt:lpstr>7_Shluk</vt:lpstr>
      <vt:lpstr>8_Shluk</vt:lpstr>
      <vt:lpstr>6_Shluk</vt:lpstr>
      <vt:lpstr>9_Shluk</vt:lpstr>
      <vt:lpstr>MAP ORP Ostrava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isifa Image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eva</dc:creator>
  <cp:lastModifiedBy>Karabínová Radmila</cp:lastModifiedBy>
  <cp:revision>396</cp:revision>
  <cp:lastPrinted>2015-10-06T11:42:54Z</cp:lastPrinted>
  <dcterms:created xsi:type="dcterms:W3CDTF">2010-05-20T13:55:07Z</dcterms:created>
  <dcterms:modified xsi:type="dcterms:W3CDTF">2016-09-09T07:34:41Z</dcterms:modified>
</cp:coreProperties>
</file>