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5" r:id="rId3"/>
    <p:sldId id="289" r:id="rId4"/>
    <p:sldId id="272" r:id="rId5"/>
    <p:sldId id="282" r:id="rId6"/>
    <p:sldId id="283" r:id="rId7"/>
    <p:sldId id="290" r:id="rId8"/>
    <p:sldId id="279" r:id="rId9"/>
    <p:sldId id="280" r:id="rId10"/>
    <p:sldId id="281" r:id="rId11"/>
    <p:sldId id="278" r:id="rId12"/>
    <p:sldId id="273" r:id="rId13"/>
    <p:sldId id="274" r:id="rId14"/>
    <p:sldId id="275" r:id="rId15"/>
    <p:sldId id="276" r:id="rId16"/>
    <p:sldId id="277" r:id="rId17"/>
    <p:sldId id="292" r:id="rId18"/>
    <p:sldId id="288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66FFFF"/>
    <a:srgbClr val="CC66FF"/>
    <a:srgbClr val="00FF00"/>
    <a:srgbClr val="FF0066"/>
    <a:srgbClr val="FF00FF"/>
    <a:srgbClr val="CC00CC"/>
    <a:srgbClr val="0000FF"/>
    <a:srgbClr val="0099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C002-C057-4E21-897C-EDB328734B7F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F67294-9B7C-4642-A281-B092EE85D18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C002-C057-4E21-897C-EDB328734B7F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7294-9B7C-4642-A281-B092EE85D1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C002-C057-4E21-897C-EDB328734B7F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7294-9B7C-4642-A281-B092EE85D1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C002-C057-4E21-897C-EDB328734B7F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7294-9B7C-4642-A281-B092EE85D1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C002-C057-4E21-897C-EDB328734B7F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7294-9B7C-4642-A281-B092EE85D1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C002-C057-4E21-897C-EDB328734B7F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7294-9B7C-4642-A281-B092EE85D18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C002-C057-4E21-897C-EDB328734B7F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7294-9B7C-4642-A281-B092EE85D18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C002-C057-4E21-897C-EDB328734B7F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7294-9B7C-4642-A281-B092EE85D1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C002-C057-4E21-897C-EDB328734B7F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7294-9B7C-4642-A281-B092EE85D1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C002-C057-4E21-897C-EDB328734B7F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7294-9B7C-4642-A281-B092EE85D1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C002-C057-4E21-897C-EDB328734B7F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67294-9B7C-4642-A281-B092EE85D1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388C002-C057-4E21-897C-EDB328734B7F}" type="datetimeFigureOut">
              <a:rPr lang="cs-CZ" smtClean="0"/>
              <a:t>13.12.2017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7F67294-9B7C-4642-A281-B092EE85D18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frm=1&amp;source=images&amp;cd=&amp;cad=rja&amp;uact=8&amp;ved=0CAcQjRw&amp;url=http://www.ostrava.cz/cs/podnikatel-investor/ke-stazeni/development-newsletter/vzor-data&amp;ei=EPToVJOpI4GzPNmTgJAL&amp;bvm=bv.86475890,d.bGQ&amp;psig=AFQjCNG98XO1KYexDbyrle_7L5HSADlO4Q&amp;ust=1424639343280119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1844825"/>
            <a:ext cx="7315200" cy="864095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MAP ORP Ostrava</a:t>
            </a:r>
            <a:endParaRPr lang="cs-CZ" sz="4000" dirty="0">
              <a:solidFill>
                <a:srgbClr val="66FF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2852936"/>
            <a:ext cx="7854696" cy="1512168"/>
          </a:xfrm>
        </p:spPr>
        <p:txBody>
          <a:bodyPr>
            <a:normAutofit fontScale="32500" lnSpcReduction="20000"/>
          </a:bodyPr>
          <a:lstStyle/>
          <a:p>
            <a:endParaRPr lang="cs-CZ" dirty="0" smtClean="0"/>
          </a:p>
          <a:p>
            <a:r>
              <a:rPr lang="cs-CZ" sz="7400" dirty="0"/>
              <a:t> </a:t>
            </a:r>
            <a:r>
              <a:rPr lang="cs-CZ" sz="7400" dirty="0" smtClean="0"/>
              <a:t>    </a:t>
            </a:r>
            <a:r>
              <a:rPr lang="cs-CZ" sz="7400" dirty="0" smtClean="0">
                <a:solidFill>
                  <a:srgbClr val="00B0F0"/>
                </a:solidFill>
              </a:rPr>
              <a:t>Pracovní skupina předškolního vzdělávání a péče</a:t>
            </a:r>
          </a:p>
          <a:p>
            <a:r>
              <a:rPr lang="cs-CZ" sz="9600" dirty="0"/>
              <a:t> </a:t>
            </a:r>
            <a:r>
              <a:rPr lang="cs-CZ" sz="9600" dirty="0" smtClean="0"/>
              <a:t>    </a:t>
            </a:r>
            <a:r>
              <a:rPr lang="cs-CZ" sz="4900" dirty="0" smtClean="0"/>
              <a:t>Mgr. Iva Chadzipanajotidisová  </a:t>
            </a:r>
            <a:endParaRPr lang="cs-CZ" sz="49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64704"/>
            <a:ext cx="3672408" cy="1028700"/>
          </a:xfrm>
          <a:prstGeom prst="rect">
            <a:avLst/>
          </a:prstGeom>
        </p:spPr>
      </p:pic>
      <p:pic>
        <p:nvPicPr>
          <p:cNvPr id="5" name="Picture 7" descr="http://www.ostrava.cz/cs/podnikatel-investor/ke-stazeni/development-newsletter/vzor-data/ostrava-logo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85074"/>
            <a:ext cx="1550035" cy="187960"/>
          </a:xfrm>
          <a:prstGeom prst="rect">
            <a:avLst/>
          </a:prstGeom>
          <a:noFill/>
          <a:extLst/>
        </p:spPr>
      </p:pic>
      <p:pic>
        <p:nvPicPr>
          <p:cNvPr id="2056" name="Picture 8" descr="Výsledek obrázku pro ponky pro děti mateřské ško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861048"/>
            <a:ext cx="8136904" cy="271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94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FF66FF"/>
                </a:solidFill>
              </a:rPr>
              <a:t>Studijní obor SPECIÁLNÍ PEDAGOGIKA</a:t>
            </a:r>
            <a:endParaRPr lang="cs-CZ" sz="3200" dirty="0">
              <a:solidFill>
                <a:srgbClr val="FF66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cs-CZ" sz="2100" b="1" u="sng" dirty="0">
                <a:solidFill>
                  <a:srgbClr val="66FFFF"/>
                </a:solidFill>
              </a:rPr>
              <a:t>KOMPETENCE UCHAZEČE + KVALIFIKAČNÍ PŘEDPOKLADY ABSOLVENTA PRO PROFESI PŘEDŠKOLNÍHO PEDAGOGA</a:t>
            </a:r>
            <a:endParaRPr lang="cs-CZ" sz="2100" b="1" dirty="0">
              <a:solidFill>
                <a:srgbClr val="66FFFF"/>
              </a:solidFill>
            </a:endParaRPr>
          </a:p>
          <a:p>
            <a:pPr marL="0" indent="0">
              <a:buNone/>
            </a:pPr>
            <a:r>
              <a:rPr lang="cs-CZ" sz="1700" dirty="0"/>
              <a:t>(v rámci současné platné legislativy je absolvent studia speciální pedagogiky kvalifikovaným předškolním pedagogem, studiem však nemá možnost tuto odbornost získat) </a:t>
            </a:r>
          </a:p>
          <a:p>
            <a:pPr marL="0" indent="0">
              <a:buNone/>
            </a:pPr>
            <a:r>
              <a:rPr lang="cs-CZ" sz="2100" b="1" dirty="0"/>
              <a:t> </a:t>
            </a:r>
            <a:endParaRPr lang="cs-CZ" sz="2100" dirty="0"/>
          </a:p>
          <a:p>
            <a:pPr lvl="0"/>
            <a:r>
              <a:rPr lang="cs-CZ" sz="2100" dirty="0"/>
              <a:t>komunikativní dovednosti – vztahující se ke všem jazykovým rovinám</a:t>
            </a:r>
          </a:p>
          <a:p>
            <a:pPr lvl="0"/>
            <a:r>
              <a:rPr lang="cs-CZ" sz="2100" dirty="0"/>
              <a:t>osobnostní předpoklady k výkonu profese</a:t>
            </a:r>
          </a:p>
          <a:p>
            <a:pPr lvl="0"/>
            <a:r>
              <a:rPr lang="cs-CZ" sz="2100" dirty="0"/>
              <a:t>opravdový a hluboký zájem o profesi</a:t>
            </a:r>
          </a:p>
          <a:p>
            <a:pPr lvl="0"/>
            <a:r>
              <a:rPr lang="cs-CZ" sz="2100" dirty="0"/>
              <a:t>předškolní pedagog s kompetencemi pro výkon dané </a:t>
            </a:r>
            <a:r>
              <a:rPr lang="cs-CZ" sz="2100" dirty="0" smtClean="0"/>
              <a:t>profese</a:t>
            </a:r>
          </a:p>
          <a:p>
            <a:pPr marL="0" lvl="0" indent="0">
              <a:buNone/>
            </a:pPr>
            <a:endParaRPr lang="cs-CZ" sz="2100" dirty="0"/>
          </a:p>
          <a:p>
            <a:pPr marL="0" indent="0">
              <a:buNone/>
            </a:pPr>
            <a:r>
              <a:rPr lang="cs-CZ" sz="2100" b="1" u="sng" dirty="0">
                <a:solidFill>
                  <a:srgbClr val="66FFFF"/>
                </a:solidFill>
              </a:rPr>
              <a:t>Možnosti naplnění:</a:t>
            </a:r>
            <a:endParaRPr lang="cs-CZ" sz="2100" b="1" dirty="0">
              <a:solidFill>
                <a:srgbClr val="66FFFF"/>
              </a:solidFill>
            </a:endParaRPr>
          </a:p>
          <a:p>
            <a:pPr lvl="0"/>
            <a:r>
              <a:rPr lang="cs-CZ" sz="2100" dirty="0"/>
              <a:t>přijímací řízení – viz výše</a:t>
            </a:r>
          </a:p>
          <a:p>
            <a:pPr lvl="0"/>
            <a:r>
              <a:rPr lang="cs-CZ" sz="2100" dirty="0"/>
              <a:t>nahradit některé teoreticky zaměřené či irelevantní předměty (př. Kapitoly z národních dějin, Kapitoly z dějin filozofie apod.) předměty, prostřednictvím nichž budou absolventům poskytnuty potřebné vědomosti a dovednosti pro profesi předškolní pedagog</a:t>
            </a:r>
          </a:p>
          <a:p>
            <a:pPr lvl="0"/>
            <a:r>
              <a:rPr lang="cs-CZ" sz="2100" dirty="0"/>
              <a:t>poskytnout studentům praxi v předškolních zařízeních – speciálních i běžných třídách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07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cs-CZ" sz="3100" b="1" dirty="0" smtClean="0">
                <a:solidFill>
                  <a:srgbClr val="66FFFF"/>
                </a:solidFill>
              </a:rPr>
              <a:t/>
            </a:r>
            <a:br>
              <a:rPr lang="cs-CZ" sz="3100" b="1" dirty="0" smtClean="0">
                <a:solidFill>
                  <a:srgbClr val="66FFFF"/>
                </a:solidFill>
              </a:rPr>
            </a:br>
            <a:r>
              <a:rPr lang="cs-CZ" sz="3100" b="1" dirty="0">
                <a:solidFill>
                  <a:srgbClr val="66FFFF"/>
                </a:solidFill>
              </a:rPr>
              <a:t/>
            </a:r>
            <a:br>
              <a:rPr lang="cs-CZ" sz="3100" b="1" dirty="0">
                <a:solidFill>
                  <a:srgbClr val="66FFFF"/>
                </a:solidFill>
              </a:rPr>
            </a:br>
            <a:r>
              <a:rPr lang="cs-CZ" sz="3100" b="1" dirty="0" smtClean="0">
                <a:solidFill>
                  <a:srgbClr val="66FFFF"/>
                </a:solidFill>
              </a:rPr>
              <a:t/>
            </a:r>
            <a:br>
              <a:rPr lang="cs-CZ" sz="3100" b="1" dirty="0" smtClean="0">
                <a:solidFill>
                  <a:srgbClr val="66FFFF"/>
                </a:solidFill>
              </a:rPr>
            </a:br>
            <a:r>
              <a:rPr lang="cs-CZ" sz="3600" b="1" dirty="0">
                <a:solidFill>
                  <a:srgbClr val="66FFFF"/>
                </a:solidFill>
              </a:rPr>
              <a:t/>
            </a:r>
            <a:br>
              <a:rPr lang="cs-CZ" sz="3600" b="1" dirty="0">
                <a:solidFill>
                  <a:srgbClr val="66FFFF"/>
                </a:solidFill>
              </a:rPr>
            </a:br>
            <a:endParaRPr lang="cs-CZ" sz="3600" dirty="0">
              <a:solidFill>
                <a:srgbClr val="FF66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pPr marL="45720" indent="0">
              <a:buNone/>
            </a:pPr>
            <a:r>
              <a:rPr lang="cs-CZ" sz="2800" b="1" dirty="0">
                <a:solidFill>
                  <a:srgbClr val="66FFFF"/>
                </a:solidFill>
              </a:rPr>
              <a:t>P</a:t>
            </a:r>
            <a:r>
              <a:rPr lang="cs-CZ" sz="2800" b="1" dirty="0" smtClean="0">
                <a:solidFill>
                  <a:srgbClr val="66FFFF"/>
                </a:solidFill>
              </a:rPr>
              <a:t>řehodnocení </a:t>
            </a:r>
            <a:r>
              <a:rPr lang="cs-CZ" sz="2800" b="1" dirty="0">
                <a:solidFill>
                  <a:srgbClr val="66FFFF"/>
                </a:solidFill>
              </a:rPr>
              <a:t>kapacit </a:t>
            </a:r>
            <a:r>
              <a:rPr lang="cs-CZ" sz="2800" b="1" dirty="0" smtClean="0">
                <a:solidFill>
                  <a:srgbClr val="66FFFF"/>
                </a:solidFill>
              </a:rPr>
              <a:t>mateřských škol s</a:t>
            </a:r>
            <a:r>
              <a:rPr lang="cs-CZ" sz="2800" b="1" dirty="0">
                <a:solidFill>
                  <a:srgbClr val="66FFFF"/>
                </a:solidFill>
              </a:rPr>
              <a:t> ohledem na dostupnost,  kvalitu a personální zajištění výuky</a:t>
            </a:r>
          </a:p>
          <a:p>
            <a:endParaRPr lang="cs-CZ" b="1" dirty="0" smtClean="0">
              <a:solidFill>
                <a:srgbClr val="FF66FF"/>
              </a:solidFill>
            </a:endParaRPr>
          </a:p>
          <a:p>
            <a:r>
              <a:rPr lang="cs-CZ" b="1" dirty="0" smtClean="0">
                <a:solidFill>
                  <a:srgbClr val="FF66FF"/>
                </a:solidFill>
              </a:rPr>
              <a:t>Minimální </a:t>
            </a:r>
            <a:r>
              <a:rPr lang="cs-CZ" b="1" dirty="0">
                <a:solidFill>
                  <a:srgbClr val="FF66FF"/>
                </a:solidFill>
              </a:rPr>
              <a:t>prostorové zázemí</a:t>
            </a:r>
            <a:r>
              <a:rPr lang="cs-CZ" dirty="0">
                <a:solidFill>
                  <a:srgbClr val="FF66FF"/>
                </a:solidFill>
              </a:rPr>
              <a:t/>
            </a:r>
            <a:br>
              <a:rPr lang="cs-CZ" dirty="0">
                <a:solidFill>
                  <a:srgbClr val="FF66FF"/>
                </a:solidFill>
              </a:rPr>
            </a:br>
            <a:r>
              <a:rPr lang="cs-CZ" dirty="0">
                <a:solidFill>
                  <a:srgbClr val="FF66FF"/>
                </a:solidFill>
              </a:rPr>
              <a:t>- </a:t>
            </a:r>
            <a:r>
              <a:rPr lang="cs-CZ" sz="1800" dirty="0">
                <a:solidFill>
                  <a:srgbClr val="FF66FF"/>
                </a:solidFill>
              </a:rPr>
              <a:t>ideální mateřská škola</a:t>
            </a:r>
            <a:endParaRPr lang="cs-CZ" dirty="0"/>
          </a:p>
        </p:txBody>
      </p:sp>
      <p:pic>
        <p:nvPicPr>
          <p:cNvPr id="6146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4953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994276" cy="299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0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715622"/>
              </p:ext>
            </p:extLst>
          </p:nvPr>
        </p:nvGraphicFramePr>
        <p:xfrm>
          <a:off x="467543" y="908721"/>
          <a:ext cx="8064897" cy="5400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231"/>
                <a:gridCol w="987372"/>
                <a:gridCol w="833646"/>
                <a:gridCol w="857349"/>
                <a:gridCol w="863444"/>
                <a:gridCol w="838386"/>
                <a:gridCol w="834323"/>
                <a:gridCol w="821455"/>
                <a:gridCol w="1521691"/>
              </a:tblGrid>
              <a:tr h="307515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spc="-5" dirty="0">
                          <a:effectLst/>
                        </a:rPr>
                        <a:t>AK</a:t>
                      </a:r>
                      <a:r>
                        <a:rPr lang="cs-CZ" sz="1600" dirty="0">
                          <a:effectLst/>
                        </a:rPr>
                        <a:t>ČNÍ</a:t>
                      </a:r>
                      <a:r>
                        <a:rPr lang="cs-CZ" sz="1600" spc="-60" dirty="0">
                          <a:effectLst/>
                        </a:rPr>
                        <a:t> </a:t>
                      </a:r>
                      <a:r>
                        <a:rPr lang="cs-CZ" sz="1600" spc="-5" dirty="0">
                          <a:effectLst/>
                        </a:rPr>
                        <a:t>RO</a:t>
                      </a:r>
                      <a:r>
                        <a:rPr lang="cs-CZ" sz="1600" dirty="0">
                          <a:effectLst/>
                        </a:rPr>
                        <a:t>ČNÍ</a:t>
                      </a:r>
                      <a:r>
                        <a:rPr lang="cs-CZ" sz="1600" spc="-60" dirty="0">
                          <a:effectLst/>
                        </a:rPr>
                        <a:t> </a:t>
                      </a:r>
                      <a:r>
                        <a:rPr lang="cs-CZ" sz="1600" spc="-5" dirty="0">
                          <a:effectLst/>
                        </a:rPr>
                        <a:t>P</a:t>
                      </a:r>
                      <a:r>
                        <a:rPr lang="cs-CZ" sz="1600" dirty="0">
                          <a:effectLst/>
                        </a:rPr>
                        <a:t>L</a:t>
                      </a:r>
                      <a:r>
                        <a:rPr lang="cs-CZ" sz="1600" spc="-5" dirty="0">
                          <a:effectLst/>
                        </a:rPr>
                        <a:t>Á</a:t>
                      </a:r>
                      <a:r>
                        <a:rPr lang="cs-CZ" sz="1600" dirty="0">
                          <a:effectLst/>
                        </a:rPr>
                        <a:t>N</a:t>
                      </a:r>
                      <a:r>
                        <a:rPr lang="cs-CZ" sz="1600" spc="-65" dirty="0">
                          <a:effectLst/>
                        </a:rPr>
                        <a:t> </a:t>
                      </a:r>
                      <a:r>
                        <a:rPr lang="cs-CZ" sz="1600" dirty="0">
                          <a:effectLst/>
                        </a:rPr>
                        <a:t>–</a:t>
                      </a:r>
                      <a:r>
                        <a:rPr lang="cs-CZ" sz="1600" spc="-65" dirty="0">
                          <a:effectLst/>
                        </a:rPr>
                        <a:t> PS </a:t>
                      </a:r>
                      <a:r>
                        <a:rPr lang="cs-CZ" sz="1600" dirty="0">
                          <a:effectLst/>
                        </a:rPr>
                        <a:t>PŘEDŠKOLNÍ VZDĚLÁVÁNÍ A PÉČE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77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Č. úkolu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Aktivita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Realizátor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Cíl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Výstup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Financování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Garant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</a:rPr>
                        <a:t>Termín splnění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Komentář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1642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1.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Vytvoření sítě propojující celý region ORP zabývající se problematikou předškolním vzděláváním a péčí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MŠ,  ORP, zřizovatelé, NO, SVČ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Vytvoření podskupiny k PS PVP propojující všechny části ORP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Velké množství pedagogů, zaměstnanců  ŠO  jednotlivých městských obvodů, SVČ, NO  zainteresovaných do realizace změn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SMO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SMO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2017 - 2020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Možnost sdílení myšlenek rozvoje vzdělávací soustavy ORP v oblasti předškolního vzdělávání a péče mezi maximálním počtem subjektů.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/>
                </a:tc>
              </a:tr>
              <a:tr h="1779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2.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Personální podpora pedagogických sborů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MŠ, ÚP, zřizovatelé, OPR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Zajištění 2 letým dětem potřebnou podporu při vřazení do kolektivního zařízení.</a:t>
                      </a:r>
                      <a:endParaRPr lang="cs-CZ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Snížení zátěže kladené na pedagogy s příchodem dětí mladších 3 let do MŠ. 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Optimalizace podmínek pro vzdělávání dětí mladších 3 let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ÚP (EU)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MŠ, ÚP, zřizovatelé, SMO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2017 - 2020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Navázání spolupráce s ÚP – využití projektů EU – získání finančních prostředků pro zapojení nezaměstnaných spoluobčanů do společensky prospěšných pracovních pozic. Sanace potřeb 2 letých dětí.  Podpora výchovně vzdělávací práce pedagogů MŠ.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1093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3.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Podpora sdílení dobré praxe na úrovni ORP, kraje, ČR, Evropy, setkávání s odborníky</a:t>
                      </a:r>
                      <a:endParaRPr lang="cs-CZ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MŠ, zřizovatelé, ORP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Zvýšení kompetence v problematice vzdělávání dětí mladších 3 let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Odborně vybavený pedagog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OP VVV, SMO, zřizovatelé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SMO, zřizovatelé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>
                          <a:effectLst/>
                        </a:rPr>
                        <a:t>2017 - 2020</a:t>
                      </a:r>
                      <a:endParaRPr lang="cs-CZ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700" dirty="0">
                          <a:effectLst/>
                        </a:rPr>
                        <a:t>Přenesení modelů dobré praxe v dané problematice do práce co největšího množství mateřských škol ORP</a:t>
                      </a:r>
                      <a:endParaRPr lang="cs-CZ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9" marR="5963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65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FF66FF"/>
                </a:solidFill>
              </a:rPr>
              <a:t>Akční roční plán </a:t>
            </a:r>
            <a:r>
              <a:rPr lang="cs-CZ" sz="3200" dirty="0" smtClean="0">
                <a:solidFill>
                  <a:srgbClr val="FF66FF"/>
                </a:solidFill>
              </a:rPr>
              <a:t>- předškolní vzdělávání a péče</a:t>
            </a:r>
            <a:br>
              <a:rPr lang="cs-CZ" sz="3200" dirty="0" smtClean="0">
                <a:solidFill>
                  <a:srgbClr val="FF66FF"/>
                </a:solidFill>
              </a:rPr>
            </a:br>
            <a:r>
              <a:rPr lang="cs-CZ" sz="3200" dirty="0" smtClean="0">
                <a:solidFill>
                  <a:srgbClr val="FF66FF"/>
                </a:solidFill>
              </a:rPr>
              <a:t> - úkoly  a cíle</a:t>
            </a:r>
            <a:endParaRPr lang="cs-CZ" sz="3200" dirty="0">
              <a:solidFill>
                <a:srgbClr val="FF66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66FFFF"/>
                </a:solidFill>
              </a:rPr>
              <a:t>v</a:t>
            </a:r>
            <a:r>
              <a:rPr lang="cs-CZ" sz="2000" b="1" dirty="0" smtClean="0">
                <a:solidFill>
                  <a:srgbClr val="66FFFF"/>
                </a:solidFill>
              </a:rPr>
              <a:t>ytvoření </a:t>
            </a:r>
            <a:r>
              <a:rPr lang="cs-CZ" sz="2000" b="1" dirty="0">
                <a:solidFill>
                  <a:srgbClr val="66FFFF"/>
                </a:solidFill>
              </a:rPr>
              <a:t>sítě propojující celý region ORP </a:t>
            </a:r>
            <a:r>
              <a:rPr lang="cs-CZ" sz="2000" b="1" dirty="0" smtClean="0">
                <a:solidFill>
                  <a:srgbClr val="66FFFF"/>
                </a:solidFill>
              </a:rPr>
              <a:t>Ostrava zabývající </a:t>
            </a:r>
            <a:r>
              <a:rPr lang="cs-CZ" sz="2000" b="1" dirty="0">
                <a:solidFill>
                  <a:srgbClr val="66FFFF"/>
                </a:solidFill>
              </a:rPr>
              <a:t>se problematikou předškolním vzděláváním a </a:t>
            </a:r>
            <a:r>
              <a:rPr lang="cs-CZ" sz="2000" b="1" dirty="0" smtClean="0">
                <a:solidFill>
                  <a:srgbClr val="66FFFF"/>
                </a:solidFill>
              </a:rPr>
              <a:t>péčí</a:t>
            </a:r>
          </a:p>
          <a:p>
            <a:pPr lvl="1"/>
            <a:r>
              <a:rPr lang="cs-CZ" sz="2000" i="1" dirty="0"/>
              <a:t>v</a:t>
            </a:r>
            <a:r>
              <a:rPr lang="cs-CZ" sz="2000" i="1" dirty="0" smtClean="0"/>
              <a:t>ytvoření </a:t>
            </a:r>
            <a:r>
              <a:rPr lang="cs-CZ" sz="2000" i="1" dirty="0"/>
              <a:t>podskupiny k PS PVP propojující všechny </a:t>
            </a:r>
            <a:r>
              <a:rPr lang="cs-CZ" sz="2000" i="1" dirty="0" smtClean="0"/>
              <a:t>  </a:t>
            </a:r>
          </a:p>
          <a:p>
            <a:pPr marL="393192" lvl="1" indent="0">
              <a:buNone/>
            </a:pPr>
            <a:r>
              <a:rPr lang="cs-CZ" sz="2000" i="1" dirty="0" smtClean="0"/>
              <a:t>     části ORP</a:t>
            </a:r>
          </a:p>
          <a:p>
            <a:r>
              <a:rPr lang="cs-CZ" b="1" dirty="0">
                <a:solidFill>
                  <a:srgbClr val="66FFFF"/>
                </a:solidFill>
              </a:rPr>
              <a:t>p</a:t>
            </a:r>
            <a:r>
              <a:rPr lang="cs-CZ" sz="2000" b="1" dirty="0" smtClean="0">
                <a:solidFill>
                  <a:srgbClr val="66FFFF"/>
                </a:solidFill>
              </a:rPr>
              <a:t>ersonální </a:t>
            </a:r>
            <a:r>
              <a:rPr lang="cs-CZ" sz="2000" b="1" dirty="0">
                <a:solidFill>
                  <a:srgbClr val="66FFFF"/>
                </a:solidFill>
              </a:rPr>
              <a:t>podpora pedagogických </a:t>
            </a:r>
            <a:r>
              <a:rPr lang="cs-CZ" sz="2000" b="1" dirty="0" smtClean="0">
                <a:solidFill>
                  <a:srgbClr val="66FFFF"/>
                </a:solidFill>
              </a:rPr>
              <a:t>sborů</a:t>
            </a:r>
          </a:p>
          <a:p>
            <a:pPr lvl="1"/>
            <a:r>
              <a:rPr lang="cs-CZ" sz="2000" i="1" dirty="0"/>
              <a:t>z</a:t>
            </a:r>
            <a:r>
              <a:rPr lang="cs-CZ" sz="2000" i="1" dirty="0" smtClean="0"/>
              <a:t>ajištění </a:t>
            </a:r>
            <a:r>
              <a:rPr lang="cs-CZ" sz="2000" i="1" dirty="0"/>
              <a:t>2 letým dětem potřebnou podporu při vřazení do kolektivního </a:t>
            </a:r>
            <a:r>
              <a:rPr lang="cs-CZ" sz="2000" i="1" dirty="0" smtClean="0"/>
              <a:t>zařízení</a:t>
            </a:r>
            <a:endParaRPr lang="cs-CZ" sz="2000" i="1" dirty="0"/>
          </a:p>
          <a:p>
            <a:pPr lvl="1"/>
            <a:r>
              <a:rPr lang="cs-CZ" sz="2000" i="1" dirty="0"/>
              <a:t>s</a:t>
            </a:r>
            <a:r>
              <a:rPr lang="cs-CZ" sz="2000" i="1" dirty="0" smtClean="0"/>
              <a:t>nížení </a:t>
            </a:r>
            <a:r>
              <a:rPr lang="cs-CZ" sz="2000" i="1" dirty="0"/>
              <a:t>zátěže kladené na pedagogy s příchodem dětí mladších 3 let do </a:t>
            </a:r>
            <a:r>
              <a:rPr lang="cs-CZ" sz="2000" i="1" dirty="0" smtClean="0"/>
              <a:t>MŠ</a:t>
            </a:r>
          </a:p>
          <a:p>
            <a:r>
              <a:rPr lang="cs-CZ" b="1" dirty="0">
                <a:solidFill>
                  <a:srgbClr val="66FFFF"/>
                </a:solidFill>
              </a:rPr>
              <a:t>p</a:t>
            </a:r>
            <a:r>
              <a:rPr lang="cs-CZ" sz="2000" b="1" dirty="0" smtClean="0">
                <a:solidFill>
                  <a:srgbClr val="66FFFF"/>
                </a:solidFill>
              </a:rPr>
              <a:t>odpora </a:t>
            </a:r>
            <a:r>
              <a:rPr lang="cs-CZ" sz="2000" b="1" dirty="0">
                <a:solidFill>
                  <a:srgbClr val="66FFFF"/>
                </a:solidFill>
              </a:rPr>
              <a:t>sdílení dobré praxe na úrovni </a:t>
            </a:r>
            <a:r>
              <a:rPr lang="cs-CZ" sz="2000" b="1" dirty="0" smtClean="0">
                <a:solidFill>
                  <a:srgbClr val="66FFFF"/>
                </a:solidFill>
              </a:rPr>
              <a:t>ORP Ostrava, </a:t>
            </a:r>
            <a:r>
              <a:rPr lang="cs-CZ" sz="2000" b="1" dirty="0">
                <a:solidFill>
                  <a:srgbClr val="66FFFF"/>
                </a:solidFill>
              </a:rPr>
              <a:t>kraje, ČR, Evropy, setkávání s </a:t>
            </a:r>
            <a:r>
              <a:rPr lang="cs-CZ" sz="2000" b="1" dirty="0" smtClean="0">
                <a:solidFill>
                  <a:srgbClr val="66FFFF"/>
                </a:solidFill>
              </a:rPr>
              <a:t>odborníky</a:t>
            </a:r>
          </a:p>
          <a:p>
            <a:pPr lvl="1"/>
            <a:r>
              <a:rPr lang="cs-CZ" sz="2000" i="1" dirty="0"/>
              <a:t>z</a:t>
            </a:r>
            <a:r>
              <a:rPr lang="cs-CZ" sz="2000" i="1" dirty="0" smtClean="0"/>
              <a:t>výšení </a:t>
            </a:r>
            <a:r>
              <a:rPr lang="cs-CZ" sz="2000" i="1" dirty="0"/>
              <a:t>kompetence v problematice vzdělávání dětí mladších 3 let</a:t>
            </a:r>
            <a:endParaRPr lang="cs-CZ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4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66FFFF"/>
                </a:solidFill>
              </a:rPr>
              <a:t>p</a:t>
            </a:r>
            <a:r>
              <a:rPr lang="cs-CZ" sz="2000" b="1" dirty="0" smtClean="0">
                <a:solidFill>
                  <a:srgbClr val="66FFFF"/>
                </a:solidFill>
              </a:rPr>
              <a:t>odpora </a:t>
            </a:r>
            <a:r>
              <a:rPr lang="cs-CZ" sz="2000" b="1" dirty="0">
                <a:solidFill>
                  <a:srgbClr val="66FFFF"/>
                </a:solidFill>
              </a:rPr>
              <a:t>sdílení dobré praxe na úrovni </a:t>
            </a:r>
            <a:r>
              <a:rPr lang="cs-CZ" sz="2000" b="1" dirty="0" smtClean="0">
                <a:solidFill>
                  <a:srgbClr val="66FFFF"/>
                </a:solidFill>
              </a:rPr>
              <a:t>ORP Ostrava, </a:t>
            </a:r>
            <a:r>
              <a:rPr lang="cs-CZ" sz="2000" b="1" dirty="0">
                <a:solidFill>
                  <a:srgbClr val="66FFFF"/>
                </a:solidFill>
              </a:rPr>
              <a:t>kraje, ČR, </a:t>
            </a:r>
            <a:r>
              <a:rPr lang="cs-CZ" sz="2000" b="1" dirty="0" smtClean="0">
                <a:solidFill>
                  <a:srgbClr val="66FFFF"/>
                </a:solidFill>
              </a:rPr>
              <a:t>Evropa, setkávání </a:t>
            </a:r>
            <a:r>
              <a:rPr lang="cs-CZ" sz="2000" b="1" dirty="0">
                <a:solidFill>
                  <a:srgbClr val="66FFFF"/>
                </a:solidFill>
              </a:rPr>
              <a:t>s </a:t>
            </a:r>
            <a:r>
              <a:rPr lang="cs-CZ" sz="2000" b="1" dirty="0" smtClean="0">
                <a:solidFill>
                  <a:srgbClr val="66FFFF"/>
                </a:solidFill>
              </a:rPr>
              <a:t>odborníky</a:t>
            </a:r>
          </a:p>
          <a:p>
            <a:pPr lvl="1">
              <a:lnSpc>
                <a:spcPct val="110000"/>
              </a:lnSpc>
            </a:pPr>
            <a:r>
              <a:rPr lang="cs-CZ" sz="2000" i="1" dirty="0" smtClean="0"/>
              <a:t>zvýšení </a:t>
            </a:r>
            <a:r>
              <a:rPr lang="cs-CZ" sz="2000" i="1" dirty="0"/>
              <a:t>kompetence v problematice </a:t>
            </a:r>
            <a:r>
              <a:rPr lang="cs-CZ" sz="2000" i="1" dirty="0" smtClean="0"/>
              <a:t>společného vzdělávání</a:t>
            </a:r>
            <a:endParaRPr lang="cs-CZ" sz="2000" i="1" dirty="0"/>
          </a:p>
          <a:p>
            <a:pPr lvl="1">
              <a:lnSpc>
                <a:spcPct val="110000"/>
              </a:lnSpc>
            </a:pPr>
            <a:r>
              <a:rPr lang="cs-CZ" sz="2000" i="1" dirty="0" smtClean="0"/>
              <a:t>zvýšení </a:t>
            </a:r>
            <a:r>
              <a:rPr lang="cs-CZ" sz="2000" i="1" dirty="0"/>
              <a:t>kompetence v problematice podpory </a:t>
            </a:r>
            <a:r>
              <a:rPr lang="cs-CZ" sz="2000" i="1" dirty="0" smtClean="0"/>
              <a:t>nadání</a:t>
            </a:r>
            <a:endParaRPr lang="cs-CZ" sz="2000" i="1" dirty="0"/>
          </a:p>
          <a:p>
            <a:pPr lvl="1">
              <a:lnSpc>
                <a:spcPct val="110000"/>
              </a:lnSpc>
            </a:pPr>
            <a:r>
              <a:rPr lang="cs-CZ" sz="2000" i="1" dirty="0" smtClean="0"/>
              <a:t>zvýšení </a:t>
            </a:r>
            <a:r>
              <a:rPr lang="cs-CZ" sz="2000" i="1" dirty="0"/>
              <a:t>kompetence v problematice vzdělávání dětí se zdravotním postižením </a:t>
            </a:r>
          </a:p>
          <a:p>
            <a:pPr lvl="1">
              <a:lnSpc>
                <a:spcPct val="110000"/>
              </a:lnSpc>
            </a:pPr>
            <a:r>
              <a:rPr lang="cs-CZ" sz="2000" i="1" dirty="0" smtClean="0"/>
              <a:t>zvýšení </a:t>
            </a:r>
            <a:r>
              <a:rPr lang="cs-CZ" sz="2000" i="1" dirty="0"/>
              <a:t>kompetence v problematice uplatňování nových vzdělávacích metod a </a:t>
            </a:r>
            <a:r>
              <a:rPr lang="cs-CZ" sz="2000" i="1" dirty="0" smtClean="0"/>
              <a:t>programů</a:t>
            </a:r>
            <a:endParaRPr lang="cs-CZ" sz="2000" i="1" dirty="0"/>
          </a:p>
          <a:p>
            <a:pPr lvl="1">
              <a:lnSpc>
                <a:spcPct val="110000"/>
              </a:lnSpc>
            </a:pPr>
            <a:r>
              <a:rPr lang="cs-CZ" sz="2000" i="1" dirty="0" smtClean="0"/>
              <a:t>zvýšení </a:t>
            </a:r>
            <a:r>
              <a:rPr lang="cs-CZ" sz="2000" i="1" dirty="0"/>
              <a:t>kompetence vedoucích školních jídelen a kuchařek v dietním stravování a zdravém </a:t>
            </a:r>
            <a:r>
              <a:rPr lang="cs-CZ" sz="2000" i="1" dirty="0" smtClean="0"/>
              <a:t>vaření</a:t>
            </a:r>
            <a:endParaRPr lang="cs-CZ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rgbClr val="66FFFF"/>
                </a:solidFill>
              </a:rPr>
              <a:t>v</a:t>
            </a:r>
            <a:r>
              <a:rPr lang="cs-CZ" sz="2000" b="1" dirty="0" smtClean="0">
                <a:solidFill>
                  <a:srgbClr val="66FFFF"/>
                </a:solidFill>
              </a:rPr>
              <a:t>ytvoření </a:t>
            </a:r>
            <a:r>
              <a:rPr lang="cs-CZ" sz="2000" b="1" dirty="0">
                <a:solidFill>
                  <a:srgbClr val="66FFFF"/>
                </a:solidFill>
              </a:rPr>
              <a:t>metodických poraden a center pro jednotlivé oblasti vzdělávání a potřeby společného </a:t>
            </a:r>
            <a:r>
              <a:rPr lang="cs-CZ" sz="2000" b="1" dirty="0" smtClean="0">
                <a:solidFill>
                  <a:srgbClr val="66FFFF"/>
                </a:solidFill>
              </a:rPr>
              <a:t>vzdělávání</a:t>
            </a:r>
            <a:endParaRPr lang="cs-CZ" sz="2000" b="1" dirty="0">
              <a:solidFill>
                <a:srgbClr val="66FFFF"/>
              </a:solidFill>
            </a:endParaRPr>
          </a:p>
          <a:p>
            <a:pPr lvl="1"/>
            <a:r>
              <a:rPr lang="cs-CZ" sz="2000" i="1" dirty="0"/>
              <a:t>z</a:t>
            </a:r>
            <a:r>
              <a:rPr lang="cs-CZ" sz="2000" i="1" dirty="0" smtClean="0"/>
              <a:t>vyšování </a:t>
            </a:r>
            <a:r>
              <a:rPr lang="cs-CZ" sz="2000" i="1" dirty="0"/>
              <a:t>úrovně předškolního vzdělávání prostřednictví odborné podpory poskytované školám </a:t>
            </a:r>
            <a:endParaRPr lang="cs-CZ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cs-CZ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14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66FFFF"/>
                </a:solidFill>
              </a:rPr>
              <a:t>o</a:t>
            </a:r>
            <a:r>
              <a:rPr lang="cs-CZ" sz="2000" b="1" dirty="0" smtClean="0">
                <a:solidFill>
                  <a:srgbClr val="66FFFF"/>
                </a:solidFill>
              </a:rPr>
              <a:t>dborníci </a:t>
            </a:r>
            <a:r>
              <a:rPr lang="cs-CZ" sz="2000" b="1" dirty="0">
                <a:solidFill>
                  <a:srgbClr val="66FFFF"/>
                </a:solidFill>
              </a:rPr>
              <a:t>z praxe do </a:t>
            </a:r>
            <a:r>
              <a:rPr lang="cs-CZ" sz="2000" b="1" dirty="0" smtClean="0">
                <a:solidFill>
                  <a:srgbClr val="66FFFF"/>
                </a:solidFill>
              </a:rPr>
              <a:t>škol</a:t>
            </a:r>
          </a:p>
          <a:p>
            <a:pPr lvl="1"/>
            <a:r>
              <a:rPr lang="cs-CZ" sz="2000" i="1" dirty="0"/>
              <a:t>p</a:t>
            </a:r>
            <a:r>
              <a:rPr lang="cs-CZ" sz="2000" i="1" dirty="0" smtClean="0"/>
              <a:t>odpora </a:t>
            </a:r>
            <a:r>
              <a:rPr lang="cs-CZ" sz="2000" i="1" dirty="0"/>
              <a:t>technického </a:t>
            </a:r>
            <a:r>
              <a:rPr lang="cs-CZ" sz="2000" i="1" dirty="0" smtClean="0"/>
              <a:t>vzdělávání a společenská </a:t>
            </a:r>
            <a:r>
              <a:rPr lang="cs-CZ" sz="2000" i="1" dirty="0"/>
              <a:t>prestiž manuální </a:t>
            </a:r>
            <a:r>
              <a:rPr lang="cs-CZ" sz="2000" i="1" dirty="0" smtClean="0"/>
              <a:t>práce</a:t>
            </a:r>
            <a:endParaRPr lang="cs-CZ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rgbClr val="66FFFF"/>
                </a:solidFill>
              </a:rPr>
              <a:t>p</a:t>
            </a:r>
            <a:r>
              <a:rPr lang="cs-CZ" sz="2000" b="1" dirty="0" smtClean="0">
                <a:solidFill>
                  <a:srgbClr val="66FFFF"/>
                </a:solidFill>
              </a:rPr>
              <a:t>odpora </a:t>
            </a:r>
            <a:r>
              <a:rPr lang="cs-CZ" sz="2000" b="1" dirty="0">
                <a:solidFill>
                  <a:srgbClr val="66FFFF"/>
                </a:solidFill>
              </a:rPr>
              <a:t>kompetencí </a:t>
            </a:r>
            <a:r>
              <a:rPr lang="cs-CZ" sz="2000" b="1" dirty="0" smtClean="0">
                <a:solidFill>
                  <a:srgbClr val="66FFFF"/>
                </a:solidFill>
              </a:rPr>
              <a:t>ředitele</a:t>
            </a:r>
          </a:p>
          <a:p>
            <a:pPr lvl="1"/>
            <a:r>
              <a:rPr lang="cs-CZ" sz="2000" i="1" dirty="0"/>
              <a:t>p</a:t>
            </a:r>
            <a:r>
              <a:rPr lang="cs-CZ" sz="2000" i="1" dirty="0" smtClean="0"/>
              <a:t>odpora </a:t>
            </a:r>
            <a:r>
              <a:rPr lang="cs-CZ" sz="2000" i="1" dirty="0"/>
              <a:t>ředitelů v jejich nepedagogických pracovních </a:t>
            </a:r>
            <a:r>
              <a:rPr lang="cs-CZ" sz="2000" i="1" dirty="0" smtClean="0"/>
              <a:t>povinnostech</a:t>
            </a:r>
            <a:endParaRPr lang="cs-CZ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rgbClr val="66FFFF"/>
                </a:solidFill>
              </a:rPr>
              <a:t>e</a:t>
            </a:r>
            <a:r>
              <a:rPr lang="cs-CZ" sz="2000" b="1" dirty="0" smtClean="0">
                <a:solidFill>
                  <a:srgbClr val="66FFFF"/>
                </a:solidFill>
              </a:rPr>
              <a:t>xkurze dětí a </a:t>
            </a:r>
            <a:r>
              <a:rPr lang="cs-CZ" sz="2000" b="1" dirty="0">
                <a:solidFill>
                  <a:srgbClr val="66FFFF"/>
                </a:solidFill>
              </a:rPr>
              <a:t>PP u </a:t>
            </a:r>
            <a:r>
              <a:rPr lang="cs-CZ" sz="2000" b="1" dirty="0" smtClean="0">
                <a:solidFill>
                  <a:srgbClr val="66FFFF"/>
                </a:solidFill>
              </a:rPr>
              <a:t>zaměstnavatelů</a:t>
            </a:r>
          </a:p>
          <a:p>
            <a:pPr lvl="1"/>
            <a:r>
              <a:rPr lang="cs-CZ" sz="2000" i="1" dirty="0"/>
              <a:t>p</a:t>
            </a:r>
            <a:r>
              <a:rPr lang="cs-CZ" sz="2000" i="1" dirty="0" smtClean="0"/>
              <a:t>odpora </a:t>
            </a:r>
            <a:r>
              <a:rPr lang="cs-CZ" sz="2000" i="1" dirty="0"/>
              <a:t>kontinuity vzdělávání MŠ-ZŠ-SŠ-VŠ-trh práce</a:t>
            </a:r>
            <a:endParaRPr lang="cs-CZ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rgbClr val="66FFFF"/>
                </a:solidFill>
              </a:rPr>
              <a:t>p</a:t>
            </a:r>
            <a:r>
              <a:rPr lang="cs-CZ" sz="2000" b="1" dirty="0" smtClean="0">
                <a:solidFill>
                  <a:srgbClr val="66FFFF"/>
                </a:solidFill>
              </a:rPr>
              <a:t>odpora nadání</a:t>
            </a:r>
          </a:p>
          <a:p>
            <a:pPr lvl="1"/>
            <a:r>
              <a:rPr lang="cs-CZ" sz="2000" i="1" dirty="0"/>
              <a:t>v</a:t>
            </a:r>
            <a:r>
              <a:rPr lang="cs-CZ" sz="2000" i="1" dirty="0" smtClean="0"/>
              <a:t>ytvoření </a:t>
            </a:r>
            <a:r>
              <a:rPr lang="cs-CZ" sz="2000" i="1" dirty="0"/>
              <a:t>dílčí sítě a místně fungujícího systému podpory nadání</a:t>
            </a:r>
            <a:endParaRPr lang="cs-CZ" sz="2000" i="1" dirty="0" smtClean="0"/>
          </a:p>
          <a:p>
            <a:r>
              <a:rPr lang="cs-CZ" b="1" dirty="0">
                <a:solidFill>
                  <a:srgbClr val="66FFFF"/>
                </a:solidFill>
              </a:rPr>
              <a:t>s</a:t>
            </a:r>
            <a:r>
              <a:rPr lang="cs-CZ" sz="2000" b="1" dirty="0" smtClean="0">
                <a:solidFill>
                  <a:srgbClr val="66FFFF"/>
                </a:solidFill>
              </a:rPr>
              <a:t>polupráce </a:t>
            </a:r>
            <a:r>
              <a:rPr lang="cs-CZ" sz="2000" b="1" dirty="0">
                <a:solidFill>
                  <a:srgbClr val="66FFFF"/>
                </a:solidFill>
              </a:rPr>
              <a:t>s </a:t>
            </a:r>
            <a:r>
              <a:rPr lang="cs-CZ" sz="2000" b="1" dirty="0" smtClean="0">
                <a:solidFill>
                  <a:srgbClr val="66FFFF"/>
                </a:solidFill>
              </a:rPr>
              <a:t>OU</a:t>
            </a:r>
          </a:p>
          <a:p>
            <a:pPr lvl="1"/>
            <a:r>
              <a:rPr lang="cs-CZ" sz="2000" i="1" dirty="0"/>
              <a:t>s</a:t>
            </a:r>
            <a:r>
              <a:rPr lang="cs-CZ" sz="2000" i="1" dirty="0" smtClean="0"/>
              <a:t>ystematická </a:t>
            </a:r>
            <a:r>
              <a:rPr lang="cs-CZ" sz="2000" i="1" dirty="0"/>
              <a:t>provázanost mezi teorií a praxí </a:t>
            </a:r>
            <a:endParaRPr lang="cs-CZ" sz="20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rgbClr val="66FFFF"/>
                </a:solidFill>
              </a:rPr>
              <a:t>p</a:t>
            </a:r>
            <a:r>
              <a:rPr lang="cs-CZ" sz="2000" b="1" dirty="0" smtClean="0">
                <a:solidFill>
                  <a:srgbClr val="66FFFF"/>
                </a:solidFill>
              </a:rPr>
              <a:t>řenos </a:t>
            </a:r>
            <a:r>
              <a:rPr lang="cs-CZ" sz="2000" b="1" dirty="0">
                <a:solidFill>
                  <a:srgbClr val="66FFFF"/>
                </a:solidFill>
              </a:rPr>
              <a:t>potřeb a návrhů z praxe do zákonodárné </a:t>
            </a:r>
            <a:r>
              <a:rPr lang="cs-CZ" sz="2000" b="1" dirty="0" smtClean="0">
                <a:solidFill>
                  <a:srgbClr val="66FFFF"/>
                </a:solidFill>
              </a:rPr>
              <a:t>oblasti</a:t>
            </a:r>
          </a:p>
          <a:p>
            <a:pPr lvl="1"/>
            <a:r>
              <a:rPr lang="cs-CZ" sz="2000" i="1" dirty="0"/>
              <a:t>p</a:t>
            </a:r>
            <a:r>
              <a:rPr lang="cs-CZ" sz="2000" i="1" dirty="0" smtClean="0"/>
              <a:t>ropojení </a:t>
            </a:r>
            <a:r>
              <a:rPr lang="cs-CZ" sz="2000" i="1" dirty="0"/>
              <a:t>všech úrovní školské soustavy se </a:t>
            </a:r>
            <a:r>
              <a:rPr lang="cs-CZ" sz="2000" i="1" dirty="0" smtClean="0"/>
              <a:t>zákonodárci</a:t>
            </a:r>
            <a:endParaRPr lang="cs-CZ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30822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708919"/>
            <a:ext cx="7315200" cy="3600441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rgbClr val="66FFFF"/>
                </a:solidFill>
              </a:rPr>
              <a:t>p</a:t>
            </a:r>
            <a:r>
              <a:rPr lang="cs-CZ" sz="2000" b="1" dirty="0" smtClean="0">
                <a:solidFill>
                  <a:srgbClr val="66FFFF"/>
                </a:solidFill>
              </a:rPr>
              <a:t>ropojení </a:t>
            </a:r>
            <a:r>
              <a:rPr lang="cs-CZ" sz="2000" b="1" dirty="0">
                <a:solidFill>
                  <a:srgbClr val="66FFFF"/>
                </a:solidFill>
              </a:rPr>
              <a:t>MŠ s rodičovskou veřejností</a:t>
            </a:r>
          </a:p>
          <a:p>
            <a:pPr lvl="1"/>
            <a:r>
              <a:rPr lang="cs-CZ" sz="2000" i="1" dirty="0"/>
              <a:t>zvýšení povědomí rodičů o přínosu kvalitního předškolního vzdělávání na rozvoj osobnosti </a:t>
            </a:r>
            <a:r>
              <a:rPr lang="cs-CZ" sz="2000" i="1" dirty="0" smtClean="0"/>
              <a:t>dítěte</a:t>
            </a:r>
            <a:endParaRPr lang="cs-CZ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rgbClr val="66FFFF"/>
                </a:solidFill>
              </a:rPr>
              <a:t>v</a:t>
            </a:r>
            <a:r>
              <a:rPr lang="cs-CZ" sz="2000" b="1" dirty="0" smtClean="0">
                <a:solidFill>
                  <a:srgbClr val="66FFFF"/>
                </a:solidFill>
              </a:rPr>
              <a:t>ytvoření </a:t>
            </a:r>
            <a:r>
              <a:rPr lang="cs-CZ" sz="2000" b="1" dirty="0">
                <a:solidFill>
                  <a:srgbClr val="66FFFF"/>
                </a:solidFill>
              </a:rPr>
              <a:t>studijního oboru doplňujícího vědomosti potřebné pro společné vzdělávání u učitelek MŠ s </a:t>
            </a:r>
            <a:r>
              <a:rPr lang="cs-CZ" sz="2000" b="1" dirty="0" smtClean="0">
                <a:solidFill>
                  <a:srgbClr val="66FFFF"/>
                </a:solidFill>
              </a:rPr>
              <a:t>dlouholetou praxí</a:t>
            </a:r>
          </a:p>
          <a:p>
            <a:pPr lvl="1"/>
            <a:r>
              <a:rPr lang="cs-CZ" sz="2000" i="1" dirty="0"/>
              <a:t>z</a:t>
            </a:r>
            <a:r>
              <a:rPr lang="cs-CZ" sz="2000" i="1" dirty="0" smtClean="0"/>
              <a:t>výšení </a:t>
            </a:r>
            <a:r>
              <a:rPr lang="cs-CZ" sz="2000" i="1" dirty="0"/>
              <a:t>vzdělání pedagogů MŠ stavějící na jejich dlouholeté praxi</a:t>
            </a:r>
            <a:endParaRPr lang="cs-CZ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b="1" dirty="0">
                <a:solidFill>
                  <a:srgbClr val="66FFFF"/>
                </a:solidFill>
              </a:rPr>
              <a:t>p</a:t>
            </a:r>
            <a:r>
              <a:rPr lang="cs-CZ" sz="2000" b="1" dirty="0" smtClean="0">
                <a:solidFill>
                  <a:srgbClr val="66FFFF"/>
                </a:solidFill>
              </a:rPr>
              <a:t>odpora </a:t>
            </a:r>
            <a:r>
              <a:rPr lang="cs-CZ" sz="2000" b="1" dirty="0">
                <a:solidFill>
                  <a:srgbClr val="66FFFF"/>
                </a:solidFill>
              </a:rPr>
              <a:t>zvyšování kompetencí pedagogů </a:t>
            </a:r>
            <a:r>
              <a:rPr lang="cs-CZ" sz="2000" b="1" dirty="0" smtClean="0">
                <a:solidFill>
                  <a:srgbClr val="66FFFF"/>
                </a:solidFill>
              </a:rPr>
              <a:t>MŠ</a:t>
            </a:r>
          </a:p>
          <a:p>
            <a:pPr lvl="1"/>
            <a:r>
              <a:rPr lang="cs-CZ" sz="2000" b="1" i="1" dirty="0">
                <a:solidFill>
                  <a:srgbClr val="CC66FF"/>
                </a:solidFill>
              </a:rPr>
              <a:t>z</a:t>
            </a:r>
            <a:r>
              <a:rPr lang="cs-CZ" sz="2000" b="1" i="1" dirty="0" smtClean="0">
                <a:solidFill>
                  <a:srgbClr val="CC66FF"/>
                </a:solidFill>
              </a:rPr>
              <a:t>výšení </a:t>
            </a:r>
            <a:r>
              <a:rPr lang="cs-CZ" sz="2000" b="1" i="1" dirty="0">
                <a:solidFill>
                  <a:srgbClr val="CC66FF"/>
                </a:solidFill>
              </a:rPr>
              <a:t>prestiže předškolního vzdělávání a profese předškolního pedagoga</a:t>
            </a:r>
          </a:p>
        </p:txBody>
      </p:sp>
      <p:pic>
        <p:nvPicPr>
          <p:cNvPr id="7170" name="Picture 2" descr="Výsledek obrázku pro rodiče s dět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3624337" cy="241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8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ovéPole 3"/>
          <p:cNvSpPr txBox="1">
            <a:spLocks noChangeArrowheads="1"/>
          </p:cNvSpPr>
          <p:nvPr/>
        </p:nvSpPr>
        <p:spPr bwMode="auto">
          <a:xfrm>
            <a:off x="1819325" y="908720"/>
            <a:ext cx="53449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400" b="1" dirty="0"/>
              <a:t>James. J. </a:t>
            </a:r>
            <a:r>
              <a:rPr lang="cs-CZ" sz="1400" b="1" dirty="0" err="1"/>
              <a:t>Heckman</a:t>
            </a:r>
            <a:r>
              <a:rPr lang="cs-CZ" sz="1400" b="1" dirty="0"/>
              <a:t>, nositel Nobelovy ceny za ekonomiku, 2000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1547664" y="1124744"/>
            <a:ext cx="0" cy="453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1547664" y="5661248"/>
            <a:ext cx="6696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1547664" y="3645024"/>
            <a:ext cx="64087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Volný tvar 18"/>
          <p:cNvSpPr/>
          <p:nvPr/>
        </p:nvSpPr>
        <p:spPr>
          <a:xfrm>
            <a:off x="1668483" y="1358542"/>
            <a:ext cx="6341309" cy="3916843"/>
          </a:xfrm>
          <a:custGeom>
            <a:avLst/>
            <a:gdLst>
              <a:gd name="connsiteX0" fmla="*/ 37225 w 6341309"/>
              <a:gd name="connsiteY0" fmla="*/ 57020 h 3916843"/>
              <a:gd name="connsiteX1" fmla="*/ 37225 w 6341309"/>
              <a:gd name="connsiteY1" fmla="*/ 136150 h 3916843"/>
              <a:gd name="connsiteX2" fmla="*/ 424086 w 6341309"/>
              <a:gd name="connsiteY2" fmla="*/ 1243981 h 3916843"/>
              <a:gd name="connsiteX3" fmla="*/ 1109886 w 6341309"/>
              <a:gd name="connsiteY3" fmla="*/ 2202343 h 3916843"/>
              <a:gd name="connsiteX4" fmla="*/ 2516655 w 6341309"/>
              <a:gd name="connsiteY4" fmla="*/ 3151912 h 3916843"/>
              <a:gd name="connsiteX5" fmla="*/ 3923425 w 6341309"/>
              <a:gd name="connsiteY5" fmla="*/ 3653073 h 3916843"/>
              <a:gd name="connsiteX6" fmla="*/ 6341309 w 6341309"/>
              <a:gd name="connsiteY6" fmla="*/ 3916843 h 391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1309" h="3916843">
                <a:moveTo>
                  <a:pt x="37225" y="57020"/>
                </a:moveTo>
                <a:cubicBezTo>
                  <a:pt x="4986" y="-2329"/>
                  <a:pt x="-27252" y="-61677"/>
                  <a:pt x="37225" y="136150"/>
                </a:cubicBezTo>
                <a:cubicBezTo>
                  <a:pt x="101702" y="333977"/>
                  <a:pt x="245309" y="899616"/>
                  <a:pt x="424086" y="1243981"/>
                </a:cubicBezTo>
                <a:cubicBezTo>
                  <a:pt x="602863" y="1588347"/>
                  <a:pt x="761125" y="1884355"/>
                  <a:pt x="1109886" y="2202343"/>
                </a:cubicBezTo>
                <a:cubicBezTo>
                  <a:pt x="1458648" y="2520332"/>
                  <a:pt x="2047732" y="2910124"/>
                  <a:pt x="2516655" y="3151912"/>
                </a:cubicBezTo>
                <a:cubicBezTo>
                  <a:pt x="2985578" y="3393700"/>
                  <a:pt x="3285983" y="3525585"/>
                  <a:pt x="3923425" y="3653073"/>
                </a:cubicBezTo>
                <a:cubicBezTo>
                  <a:pt x="4560867" y="3780561"/>
                  <a:pt x="5451088" y="3848702"/>
                  <a:pt x="6341309" y="391684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nice 20"/>
          <p:cNvCxnSpPr/>
          <p:nvPr/>
        </p:nvCxnSpPr>
        <p:spPr>
          <a:xfrm>
            <a:off x="2627784" y="3392996"/>
            <a:ext cx="0" cy="2268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4427538" y="4653136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>
            <a:off x="2256160" y="1957482"/>
            <a:ext cx="1972417" cy="793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>
            <a:off x="3995936" y="4117722"/>
            <a:ext cx="843201" cy="103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H="1">
            <a:off x="6228185" y="4302388"/>
            <a:ext cx="1102840" cy="710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3697690" y="1588150"/>
            <a:ext cx="260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66FF"/>
                </a:solidFill>
              </a:rPr>
              <a:t>Předškolní výuka</a:t>
            </a:r>
            <a:endParaRPr lang="cs-CZ" b="1" dirty="0">
              <a:solidFill>
                <a:srgbClr val="FF66FF"/>
              </a:solidFill>
            </a:endParaRPr>
          </a:p>
        </p:txBody>
      </p:sp>
      <p:sp>
        <p:nvSpPr>
          <p:cNvPr id="5120" name="TextovéPole 5119"/>
          <p:cNvSpPr txBox="1"/>
          <p:nvPr/>
        </p:nvSpPr>
        <p:spPr>
          <a:xfrm>
            <a:off x="4228577" y="3756578"/>
            <a:ext cx="1763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Výuka ve školách</a:t>
            </a:r>
            <a:endParaRPr lang="cs-CZ" dirty="0"/>
          </a:p>
        </p:txBody>
      </p:sp>
      <p:sp>
        <p:nvSpPr>
          <p:cNvPr id="5121" name="TextovéPole 5120"/>
          <p:cNvSpPr txBox="1"/>
          <p:nvPr/>
        </p:nvSpPr>
        <p:spPr>
          <a:xfrm>
            <a:off x="6542480" y="3933056"/>
            <a:ext cx="2173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Vzdělávání dospělých</a:t>
            </a:r>
            <a:endParaRPr lang="cs-CZ" dirty="0"/>
          </a:p>
        </p:txBody>
      </p:sp>
      <p:sp>
        <p:nvSpPr>
          <p:cNvPr id="5124" name="TextovéPole 5123"/>
          <p:cNvSpPr txBox="1"/>
          <p:nvPr/>
        </p:nvSpPr>
        <p:spPr>
          <a:xfrm>
            <a:off x="1668482" y="4342456"/>
            <a:ext cx="77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Školky</a:t>
            </a:r>
            <a:endParaRPr lang="cs-CZ" dirty="0"/>
          </a:p>
        </p:txBody>
      </p:sp>
      <p:sp>
        <p:nvSpPr>
          <p:cNvPr id="5125" name="TextovéPole 5124"/>
          <p:cNvSpPr txBox="1"/>
          <p:nvPr/>
        </p:nvSpPr>
        <p:spPr>
          <a:xfrm>
            <a:off x="3131840" y="4828510"/>
            <a:ext cx="66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Školy</a:t>
            </a:r>
            <a:endParaRPr lang="cs-CZ" dirty="0"/>
          </a:p>
        </p:txBody>
      </p:sp>
      <p:sp>
        <p:nvSpPr>
          <p:cNvPr id="5126" name="TextovéPole 5125"/>
          <p:cNvSpPr txBox="1"/>
          <p:nvPr/>
        </p:nvSpPr>
        <p:spPr>
          <a:xfrm>
            <a:off x="5235821" y="5224248"/>
            <a:ext cx="144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Kurzy, školení</a:t>
            </a:r>
            <a:endParaRPr lang="cs-CZ" dirty="0"/>
          </a:p>
        </p:txBody>
      </p:sp>
      <p:sp>
        <p:nvSpPr>
          <p:cNvPr id="5127" name="TextovéPole 5126"/>
          <p:cNvSpPr txBox="1"/>
          <p:nvPr/>
        </p:nvSpPr>
        <p:spPr>
          <a:xfrm>
            <a:off x="7828132" y="5690883"/>
            <a:ext cx="814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Lidský věk</a:t>
            </a:r>
            <a:endParaRPr lang="cs-CZ" sz="1200" dirty="0"/>
          </a:p>
        </p:txBody>
      </p:sp>
      <p:sp>
        <p:nvSpPr>
          <p:cNvPr id="5128" name="TextovéPole 5127"/>
          <p:cNvSpPr txBox="1"/>
          <p:nvPr/>
        </p:nvSpPr>
        <p:spPr>
          <a:xfrm>
            <a:off x="611560" y="1131168"/>
            <a:ext cx="885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Míra</a:t>
            </a:r>
          </a:p>
          <a:p>
            <a:r>
              <a:rPr lang="cs-CZ" sz="1200" dirty="0" smtClean="0"/>
              <a:t>návratnosti</a:t>
            </a:r>
            <a:endParaRPr lang="cs-CZ" sz="1200" dirty="0"/>
          </a:p>
        </p:txBody>
      </p:sp>
      <p:sp>
        <p:nvSpPr>
          <p:cNvPr id="5129" name="TextovéPole 5128"/>
          <p:cNvSpPr txBox="1"/>
          <p:nvPr/>
        </p:nvSpPr>
        <p:spPr>
          <a:xfrm>
            <a:off x="3300276" y="3208638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Investice do vzdělání 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5130" name="TextovéPole 5129"/>
          <p:cNvSpPr txBox="1"/>
          <p:nvPr/>
        </p:nvSpPr>
        <p:spPr>
          <a:xfrm>
            <a:off x="1517639" y="5690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0</a:t>
            </a:r>
            <a:endParaRPr lang="cs-CZ" dirty="0"/>
          </a:p>
        </p:txBody>
      </p:sp>
      <p:sp>
        <p:nvSpPr>
          <p:cNvPr id="5131" name="TextovéPole 5130"/>
          <p:cNvSpPr txBox="1"/>
          <p:nvPr/>
        </p:nvSpPr>
        <p:spPr>
          <a:xfrm>
            <a:off x="7331025" y="569088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100</a:t>
            </a:r>
            <a:endParaRPr lang="cs-CZ" dirty="0"/>
          </a:p>
        </p:txBody>
      </p:sp>
      <p:cxnSp>
        <p:nvCxnSpPr>
          <p:cNvPr id="5137" name="Přímá spojnice se šipkou 5136"/>
          <p:cNvCxnSpPr/>
          <p:nvPr/>
        </p:nvCxnSpPr>
        <p:spPr>
          <a:xfrm>
            <a:off x="8009792" y="5967882"/>
            <a:ext cx="3786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0" name="Přímá spojnice se šipkou 5139"/>
          <p:cNvCxnSpPr/>
          <p:nvPr/>
        </p:nvCxnSpPr>
        <p:spPr>
          <a:xfrm flipV="1">
            <a:off x="1187624" y="170080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8" name="TextovéPole 5147"/>
          <p:cNvSpPr txBox="1"/>
          <p:nvPr/>
        </p:nvSpPr>
        <p:spPr>
          <a:xfrm>
            <a:off x="1054534" y="620688"/>
            <a:ext cx="7595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66FFFF"/>
                </a:solidFill>
              </a:rPr>
              <a:t>Nejvíce se vyplácí investice do dětí předškolního věku</a:t>
            </a:r>
            <a:endParaRPr lang="cs-CZ" sz="2000" b="1" dirty="0">
              <a:solidFill>
                <a:srgbClr val="66FFFF"/>
              </a:solidFill>
            </a:endParaRPr>
          </a:p>
        </p:txBody>
      </p:sp>
      <p:sp>
        <p:nvSpPr>
          <p:cNvPr id="3" name="Zahnutá šipka dolů 2"/>
          <p:cNvSpPr/>
          <p:nvPr/>
        </p:nvSpPr>
        <p:spPr>
          <a:xfrm flipH="1">
            <a:off x="2714901" y="2313189"/>
            <a:ext cx="4248472" cy="1003774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3600" dirty="0">
                <a:solidFill>
                  <a:srgbClr val="66FFFF"/>
                </a:solidFill>
              </a:rPr>
              <a:t> </a:t>
            </a:r>
            <a:r>
              <a:rPr lang="cs-CZ" sz="3600" dirty="0" smtClean="0">
                <a:solidFill>
                  <a:srgbClr val="66FFFF"/>
                </a:solidFill>
              </a:rPr>
              <a:t>        Děkuji za pozornost</a:t>
            </a:r>
            <a:endParaRPr lang="cs-CZ" sz="3600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CC66FF"/>
                </a:solidFill>
              </a:rPr>
              <a:t>Složení pracovní skupiny</a:t>
            </a:r>
            <a:endParaRPr lang="cs-CZ" dirty="0">
              <a:solidFill>
                <a:srgbClr val="CC66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772816"/>
            <a:ext cx="7859216" cy="482453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000" b="1" u="sng" dirty="0">
                <a:solidFill>
                  <a:srgbClr val="66FFFF"/>
                </a:solidFill>
              </a:rPr>
              <a:t>ZÁSTUPCI: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FFFF00"/>
                </a:solidFill>
              </a:rPr>
              <a:t>ředitelek  MŠ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rgbClr val="FFFF00"/>
                </a:solidFill>
              </a:rPr>
              <a:t>učitelek MŠ</a:t>
            </a:r>
            <a:endParaRPr lang="cs-CZ" sz="1800" dirty="0">
              <a:solidFill>
                <a:srgbClr val="FFFF00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FFFF00"/>
                </a:solidFill>
              </a:rPr>
              <a:t>SVČ		</a:t>
            </a:r>
            <a:endParaRPr lang="cs-CZ" sz="1800" dirty="0" smtClean="0">
              <a:solidFill>
                <a:srgbClr val="FFFF00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rgbClr val="FFFF00"/>
                </a:solidFill>
              </a:rPr>
              <a:t>zřizovatelů</a:t>
            </a:r>
            <a:endParaRPr lang="cs-CZ" sz="1800" dirty="0">
              <a:solidFill>
                <a:srgbClr val="FFFF00"/>
              </a:solidFill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rgbClr val="FFFF00"/>
                </a:solidFill>
              </a:rPr>
              <a:t>neziskových organizací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rgbClr val="FFFF00"/>
                </a:solidFill>
              </a:rPr>
              <a:t>OU </a:t>
            </a:r>
            <a:r>
              <a:rPr lang="cs-CZ" sz="1800" dirty="0">
                <a:solidFill>
                  <a:srgbClr val="FFFF00"/>
                </a:solidFill>
              </a:rPr>
              <a:t>v Ostravě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rgbClr val="FFFF00"/>
                </a:solidFill>
              </a:rPr>
              <a:t> rodičů</a:t>
            </a:r>
            <a:r>
              <a:rPr lang="cs-CZ" dirty="0"/>
              <a:t>		</a:t>
            </a:r>
          </a:p>
          <a:p>
            <a:pPr>
              <a:spcBef>
                <a:spcPts val="0"/>
              </a:spcBef>
            </a:pPr>
            <a:endParaRPr lang="cs-CZ" sz="12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rgbClr val="00FF00"/>
                </a:solidFill>
              </a:rPr>
              <a:t>pestré složení pracovní slupiny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rgbClr val="00FF00"/>
                </a:solidFill>
              </a:rPr>
              <a:t>velké rozdíly v jednotlivých mateřských školách ve všech projednávaných oblastech</a:t>
            </a:r>
          </a:p>
          <a:p>
            <a:endParaRPr lang="cs-CZ" dirty="0"/>
          </a:p>
        </p:txBody>
      </p:sp>
      <p:pic>
        <p:nvPicPr>
          <p:cNvPr id="4" name="Picture 4" descr="http://coachdawnwrites.com/wp-content/uploads/2010/11/coope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862961" cy="376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2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48681"/>
            <a:ext cx="7315200" cy="936103"/>
          </a:xfrm>
        </p:spPr>
        <p:txBody>
          <a:bodyPr/>
          <a:lstStyle/>
          <a:p>
            <a:r>
              <a:rPr lang="cs-CZ" dirty="0" smtClean="0">
                <a:solidFill>
                  <a:srgbClr val="CC66FF"/>
                </a:solidFill>
              </a:rPr>
              <a:t>Zaměření pracovní skupiny</a:t>
            </a:r>
            <a:endParaRPr lang="cs-CZ" dirty="0">
              <a:solidFill>
                <a:srgbClr val="CC66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7762056" cy="460855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66FFFF"/>
                </a:solidFill>
              </a:rPr>
              <a:t>dostupnost </a:t>
            </a:r>
            <a:r>
              <a:rPr lang="cs-CZ" b="1" dirty="0">
                <a:solidFill>
                  <a:srgbClr val="66FFFF"/>
                </a:solidFill>
              </a:rPr>
              <a:t>předškolního vzdělávání </a:t>
            </a:r>
            <a:endParaRPr lang="cs-CZ" dirty="0">
              <a:solidFill>
                <a:srgbClr val="66FFFF"/>
              </a:solidFill>
            </a:endParaRPr>
          </a:p>
          <a:p>
            <a:r>
              <a:rPr lang="cs-CZ" b="1" dirty="0" smtClean="0">
                <a:solidFill>
                  <a:srgbClr val="66FFFF"/>
                </a:solidFill>
              </a:rPr>
              <a:t>inkluzivní </a:t>
            </a:r>
            <a:r>
              <a:rPr lang="cs-CZ" b="1" dirty="0">
                <a:solidFill>
                  <a:srgbClr val="66FFFF"/>
                </a:solidFill>
              </a:rPr>
              <a:t>předškolní vzdělávání </a:t>
            </a:r>
          </a:p>
          <a:p>
            <a:r>
              <a:rPr lang="cs-CZ" b="1" dirty="0" smtClean="0">
                <a:solidFill>
                  <a:srgbClr val="66FFFF"/>
                </a:solidFill>
              </a:rPr>
              <a:t>kvalita </a:t>
            </a:r>
            <a:r>
              <a:rPr lang="cs-CZ" b="1" dirty="0">
                <a:solidFill>
                  <a:srgbClr val="66FFFF"/>
                </a:solidFill>
              </a:rPr>
              <a:t>předškolního </a:t>
            </a:r>
            <a:r>
              <a:rPr lang="cs-CZ" b="1" dirty="0" smtClean="0">
                <a:solidFill>
                  <a:srgbClr val="66FFFF"/>
                </a:solidFill>
              </a:rPr>
              <a:t>vzdělávání</a:t>
            </a:r>
            <a:endParaRPr lang="cs-CZ" b="1" dirty="0">
              <a:solidFill>
                <a:srgbClr val="66FFFF"/>
              </a:solidFill>
            </a:endParaRPr>
          </a:p>
          <a:p>
            <a:pPr marL="502920" lvl="2" indent="0">
              <a:buNone/>
            </a:pPr>
            <a:r>
              <a:rPr lang="cs-CZ" sz="1800" b="1" i="1" dirty="0" smtClean="0">
                <a:solidFill>
                  <a:srgbClr val="00B050"/>
                </a:solidFill>
              </a:rPr>
              <a:t>vzdělávání </a:t>
            </a:r>
            <a:r>
              <a:rPr lang="cs-CZ" sz="1800" b="1" i="1" dirty="0">
                <a:solidFill>
                  <a:srgbClr val="00B050"/>
                </a:solidFill>
              </a:rPr>
              <a:t>pro život ve světě </a:t>
            </a:r>
            <a:endParaRPr lang="cs-CZ" sz="1800" b="1" i="1" dirty="0" smtClean="0">
              <a:solidFill>
                <a:srgbClr val="00B050"/>
              </a:solidFill>
            </a:endParaRPr>
          </a:p>
          <a:p>
            <a:pPr marL="502920" lvl="2" indent="0">
              <a:buNone/>
            </a:pPr>
            <a:r>
              <a:rPr lang="cs-CZ" sz="1800" b="1" i="1" dirty="0" smtClean="0">
                <a:solidFill>
                  <a:srgbClr val="00B050"/>
                </a:solidFill>
              </a:rPr>
              <a:t>plném </a:t>
            </a:r>
            <a:r>
              <a:rPr lang="cs-CZ" sz="1800" b="1" i="1" dirty="0">
                <a:solidFill>
                  <a:srgbClr val="00B050"/>
                </a:solidFill>
              </a:rPr>
              <a:t>společenských, </a:t>
            </a:r>
            <a:r>
              <a:rPr lang="cs-CZ" sz="1800" b="1" i="1" dirty="0" smtClean="0">
                <a:solidFill>
                  <a:srgbClr val="00B050"/>
                </a:solidFill>
              </a:rPr>
              <a:t>ekonomických, </a:t>
            </a:r>
          </a:p>
          <a:p>
            <a:pPr marL="502920" lvl="2" indent="0">
              <a:buNone/>
            </a:pPr>
            <a:r>
              <a:rPr lang="cs-CZ" sz="1800" b="1" i="1" dirty="0" smtClean="0">
                <a:solidFill>
                  <a:srgbClr val="00B050"/>
                </a:solidFill>
              </a:rPr>
              <a:t>environmentálních </a:t>
            </a:r>
            <a:r>
              <a:rPr lang="cs-CZ" sz="1800" b="1" i="1" dirty="0">
                <a:solidFill>
                  <a:srgbClr val="00B050"/>
                </a:solidFill>
              </a:rPr>
              <a:t>změn </a:t>
            </a:r>
          </a:p>
          <a:p>
            <a:pPr marL="914400" lvl="2" indent="0">
              <a:buNone/>
            </a:pPr>
            <a:r>
              <a:rPr lang="cs-CZ" sz="2000" dirty="0"/>
              <a:t>		                              </a:t>
            </a:r>
            <a:r>
              <a:rPr lang="cs-CZ" sz="800" dirty="0"/>
              <a:t>                                                                                   </a:t>
            </a:r>
          </a:p>
          <a:p>
            <a:pPr marL="914400" lvl="2" indent="0">
              <a:buNone/>
            </a:pPr>
            <a:r>
              <a:rPr lang="cs-CZ" dirty="0"/>
              <a:t>	</a:t>
            </a:r>
            <a:r>
              <a:rPr lang="cs-CZ" sz="700" dirty="0"/>
              <a:t>	                                                                                                                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cs-CZ" dirty="0"/>
          </a:p>
        </p:txBody>
      </p:sp>
      <p:pic>
        <p:nvPicPr>
          <p:cNvPr id="4098" name="Picture 2" descr="http://files.pavelpaszyc.webnode.cz/200000139-14517154e1/zm%C4%9B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57004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9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SWOT analýza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pPr lvl="0"/>
            <a:r>
              <a:rPr lang="cs-CZ" sz="16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Materiální podmínky vzdělávání</a:t>
            </a:r>
            <a:endParaRPr lang="cs-CZ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cs-CZ" sz="16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Lidské zdroje</a:t>
            </a:r>
            <a:endParaRPr lang="cs-CZ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cs-CZ" sz="16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Podmínky pro inkluzi </a:t>
            </a:r>
            <a:endParaRPr lang="cs-CZ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cs-CZ" sz="16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Průběh a výsledky vzdělávání</a:t>
            </a:r>
            <a:endParaRPr lang="cs-CZ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cs-CZ" sz="16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Spolupráce školy a rodiny</a:t>
            </a:r>
            <a:endParaRPr lang="cs-CZ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cs-CZ" sz="16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Ostatní faktory</a:t>
            </a:r>
            <a:endParaRPr lang="cs-CZ" sz="1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925018"/>
              </p:ext>
            </p:extLst>
          </p:nvPr>
        </p:nvGraphicFramePr>
        <p:xfrm>
          <a:off x="1619672" y="3068960"/>
          <a:ext cx="5849620" cy="34810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4810"/>
                <a:gridCol w="29248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SILNÉ STRÁNKY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SLABÉ STRÁNKY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530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n>
                            <a:solidFill>
                              <a:schemeClr val="bg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ln>
                            <a:solidFill>
                              <a:schemeClr val="bg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a:rPr>
                        <a:t> </a:t>
                      </a:r>
                      <a:endParaRPr lang="cs-CZ" sz="1100" dirty="0">
                        <a:ln>
                          <a:solidFill>
                            <a:schemeClr val="bg1">
                              <a:lumMod val="50000"/>
                              <a:lumOff val="50000"/>
                            </a:schemeClr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PŘÍLEŽITOSTI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cs-CZ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HROZBY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5301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cs-CZ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078" name="Picture 6" descr="http://cesko2050.cz/wp/wp-content/uploads/2017/05/obr%C3%A1zek-rozmazlene-deti-z-ona-d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91126"/>
            <a:ext cx="2159185" cy="14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56" y="3356992"/>
            <a:ext cx="19202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544" y="3333463"/>
            <a:ext cx="1440159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www.caretodance.com.au/wp-content/uploads/2016/12/bambini-kid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56" y="5095662"/>
            <a:ext cx="2152382" cy="14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5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Témata vyplývající ze SWOT analýzy</a:t>
            </a:r>
            <a:endParaRPr lang="cs-CZ" sz="4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3264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cs-CZ" sz="19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pokles počtu obyvatel  </a:t>
            </a:r>
          </a:p>
          <a:p>
            <a:pPr lvl="1"/>
            <a:r>
              <a:rPr lang="cs-CZ" sz="19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volná místa v mateřských školách  v centru města a na sídlištích</a:t>
            </a:r>
          </a:p>
          <a:p>
            <a:pPr lvl="1"/>
            <a:r>
              <a:rPr lang="cs-CZ" sz="19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nedostatečná kapacita míst v lukrativních periferních částech </a:t>
            </a:r>
            <a:r>
              <a:rPr lang="cs-CZ" sz="1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města</a:t>
            </a:r>
          </a:p>
          <a:p>
            <a:pPr lvl="1"/>
            <a:r>
              <a:rPr lang="cs-CZ" sz="1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stále rostoucí požadavky na služby poskytované mateřskými školami bez zvyšování počtu zaměstnanců a finančních prostředků</a:t>
            </a:r>
            <a:endParaRPr lang="cs-CZ" sz="19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cs-CZ" sz="1500" b="1" dirty="0">
                <a:solidFill>
                  <a:srgbClr val="FFFF00"/>
                </a:solidFill>
              </a:rPr>
              <a:t>děti mladší 3 let</a:t>
            </a:r>
          </a:p>
          <a:p>
            <a:pPr lvl="2"/>
            <a:r>
              <a:rPr lang="cs-CZ" sz="1500" b="1" dirty="0">
                <a:solidFill>
                  <a:srgbClr val="FFFF00"/>
                </a:solidFill>
              </a:rPr>
              <a:t>povinný předškolní </a:t>
            </a:r>
            <a:r>
              <a:rPr lang="cs-CZ" sz="1500" b="1" dirty="0" smtClean="0">
                <a:solidFill>
                  <a:srgbClr val="FFFF00"/>
                </a:solidFill>
              </a:rPr>
              <a:t>ročník</a:t>
            </a:r>
          </a:p>
          <a:p>
            <a:pPr lvl="2"/>
            <a:r>
              <a:rPr lang="cs-CZ" sz="1500" b="1" dirty="0" smtClean="0">
                <a:solidFill>
                  <a:srgbClr val="FFFF00"/>
                </a:solidFill>
              </a:rPr>
              <a:t>vzdělávání cizinců  a dětí jiného etnika</a:t>
            </a:r>
            <a:endParaRPr lang="cs-CZ" sz="1500" b="1" dirty="0">
              <a:solidFill>
                <a:srgbClr val="FFFF00"/>
              </a:solidFill>
            </a:endParaRPr>
          </a:p>
          <a:p>
            <a:pPr lvl="2"/>
            <a:r>
              <a:rPr lang="cs-CZ" sz="1500" b="1" dirty="0" smtClean="0">
                <a:solidFill>
                  <a:srgbClr val="FFFF00"/>
                </a:solidFill>
              </a:rPr>
              <a:t>vzdělávání </a:t>
            </a:r>
            <a:r>
              <a:rPr lang="cs-CZ" sz="1500" b="1" dirty="0">
                <a:solidFill>
                  <a:srgbClr val="FFFF00"/>
                </a:solidFill>
              </a:rPr>
              <a:t>dětí ze sociálně slabého či nepodnětného prostředí </a:t>
            </a:r>
          </a:p>
          <a:p>
            <a:pPr lvl="2"/>
            <a:r>
              <a:rPr lang="cs-CZ" sz="1500" b="1" dirty="0">
                <a:solidFill>
                  <a:srgbClr val="FFFF00"/>
                </a:solidFill>
              </a:rPr>
              <a:t>vzdělávání dětí se zdravotním postižením</a:t>
            </a:r>
          </a:p>
          <a:p>
            <a:pPr lvl="2"/>
            <a:r>
              <a:rPr lang="cs-CZ" sz="1500" b="1" dirty="0">
                <a:solidFill>
                  <a:srgbClr val="FFFF00"/>
                </a:solidFill>
              </a:rPr>
              <a:t>vzdělávání dětí se zdravotním znevýhodnění</a:t>
            </a:r>
          </a:p>
          <a:p>
            <a:pPr lvl="2"/>
            <a:r>
              <a:rPr lang="cs-CZ" sz="1500" b="1" dirty="0">
                <a:solidFill>
                  <a:srgbClr val="FFFF00"/>
                </a:solidFill>
              </a:rPr>
              <a:t>diagnostika a podpora dětí </a:t>
            </a:r>
            <a:r>
              <a:rPr lang="cs-CZ" sz="1500" b="1" dirty="0" smtClean="0">
                <a:solidFill>
                  <a:srgbClr val="FFFF00"/>
                </a:solidFill>
              </a:rPr>
              <a:t>nadaných</a:t>
            </a:r>
          </a:p>
          <a:p>
            <a:pPr lvl="2"/>
            <a:r>
              <a:rPr lang="cs-CZ" sz="1500" b="1" dirty="0" smtClean="0">
                <a:solidFill>
                  <a:srgbClr val="FFFF00"/>
                </a:solidFill>
              </a:rPr>
              <a:t>dietní stravování</a:t>
            </a:r>
          </a:p>
          <a:p>
            <a:pPr lvl="2"/>
            <a:r>
              <a:rPr lang="cs-CZ" sz="1500" b="1" dirty="0" smtClean="0">
                <a:solidFill>
                  <a:srgbClr val="FFFF00"/>
                </a:solidFill>
              </a:rPr>
              <a:t>technické vzdělávání</a:t>
            </a:r>
            <a:endParaRPr lang="cs-CZ" sz="15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cs-CZ" sz="1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rozpory a nejasnosti v legislativě, stále se měnící legislativa</a:t>
            </a:r>
          </a:p>
          <a:p>
            <a:pPr lvl="1"/>
            <a:r>
              <a:rPr lang="cs-CZ" sz="19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infrastruktura </a:t>
            </a:r>
            <a:r>
              <a:rPr lang="cs-CZ" sz="19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škol neodpovídající požadavkům na nový model vzdělávání</a:t>
            </a:r>
          </a:p>
          <a:p>
            <a:pPr lvl="1"/>
            <a:r>
              <a:rPr lang="cs-CZ" sz="19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malá odborná připravenost učitelek mateřských škol na inkluzivní  vzdělávání (speciálně pedagogické vzdělání)</a:t>
            </a:r>
          </a:p>
          <a:p>
            <a:pPr lvl="1"/>
            <a:r>
              <a:rPr lang="cs-CZ" sz="19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vysoké počty dětí na jednu učitelku obecně a zvláště v rámci inkluzivního vzdělávání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76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/>
          </a:bodyPr>
          <a:lstStyle/>
          <a:p>
            <a:pPr marL="400050" lvl="2" indent="0">
              <a:buNone/>
            </a:pPr>
            <a:endParaRPr lang="cs-CZ" sz="1800" b="1" dirty="0" smtClean="0">
              <a:solidFill>
                <a:srgbClr val="66FFFF"/>
              </a:solidFill>
            </a:endParaRPr>
          </a:p>
          <a:p>
            <a:pPr marL="571500" lvl="2" indent="-171450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rgbClr val="66FFFF"/>
                </a:solidFill>
              </a:rPr>
              <a:t>nedostatek </a:t>
            </a:r>
            <a:r>
              <a:rPr lang="cs-CZ" sz="1800" b="1" dirty="0">
                <a:solidFill>
                  <a:srgbClr val="66FFFF"/>
                </a:solidFill>
              </a:rPr>
              <a:t>speciálních pedagogů, psychologů, sociálních pedagogů s potřebnými zkušenostmi a  praxí</a:t>
            </a:r>
          </a:p>
          <a:p>
            <a:pPr marL="571500" lvl="2" indent="-171450"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66FFFF"/>
                </a:solidFill>
              </a:rPr>
              <a:t>demotivující finanční hodnocení  učitelek mateřských škol a s tím související prestiž vzhledem k ostatním učitelům ZŠ, SŠ</a:t>
            </a:r>
          </a:p>
          <a:p>
            <a:pPr marL="571500" lvl="2" indent="-171450"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66FFFF"/>
                </a:solidFill>
              </a:rPr>
              <a:t>přetížení ředitelek mateřských škol nesmírnou a stále rostoucí administrativou (rezignace, nebezpečí vyhoření, odchod schopných ředitelek z funkce či dokonce ze školství)</a:t>
            </a:r>
          </a:p>
          <a:p>
            <a:pPr marL="571500" lvl="2" indent="-171450"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66FFFF"/>
                </a:solidFill>
              </a:rPr>
              <a:t>nízká připravenost začínajících učitelek – praxe</a:t>
            </a:r>
          </a:p>
          <a:p>
            <a:pPr marL="571500" lvl="2" indent="-171450"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66FFFF"/>
                </a:solidFill>
              </a:rPr>
              <a:t>obtížný přístup učitelek s praxí k VŠ vzdělání – vysoké procento absolventů VŠ, kteří nenastoupí do praxe</a:t>
            </a:r>
          </a:p>
          <a:p>
            <a:pPr marL="571500" lvl="2" indent="-171450"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66FFFF"/>
                </a:solidFill>
              </a:rPr>
              <a:t>nedostatečná kapacita PPP a SPC  </a:t>
            </a:r>
          </a:p>
          <a:p>
            <a:pPr marL="571500" lvl="2" indent="-171450"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66FFFF"/>
                </a:solidFill>
              </a:rPr>
              <a:t>nepropojenost školského a sociálního prostředí</a:t>
            </a:r>
          </a:p>
          <a:p>
            <a:pPr marL="571500" lvl="2" indent="-171450">
              <a:buFont typeface="Wingdings" panose="05000000000000000000" pitchFamily="2" charset="2"/>
              <a:buChar char="Ø"/>
            </a:pPr>
            <a:r>
              <a:rPr lang="cs-CZ" sz="1800" b="1" dirty="0" smtClean="0">
                <a:solidFill>
                  <a:srgbClr val="66FFFF"/>
                </a:solidFill>
              </a:rPr>
              <a:t>malá </a:t>
            </a:r>
            <a:r>
              <a:rPr lang="cs-CZ" sz="1800" b="1" dirty="0">
                <a:solidFill>
                  <a:srgbClr val="66FFFF"/>
                </a:solidFill>
              </a:rPr>
              <a:t>spolupráce mezi jednotlivými mateřskými školami</a:t>
            </a:r>
          </a:p>
          <a:p>
            <a:pPr marL="571500" lvl="2" indent="-171450"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66FFFF"/>
                </a:solidFill>
              </a:rPr>
              <a:t>nízká připravenost společnosti na inkluzivní vzdělávání</a:t>
            </a:r>
          </a:p>
          <a:p>
            <a:pPr marL="571500" lvl="2" indent="-171450"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rgbClr val="66FFFF"/>
                </a:solidFill>
              </a:rPr>
              <a:t>rozdílné představy o možnostech spolupráce mezi školou a </a:t>
            </a:r>
            <a:r>
              <a:rPr lang="cs-CZ" sz="1800" b="1" dirty="0" smtClean="0">
                <a:solidFill>
                  <a:srgbClr val="66FFFF"/>
                </a:solidFill>
              </a:rPr>
              <a:t>rodinou</a:t>
            </a:r>
          </a:p>
          <a:p>
            <a:pPr marL="571500" lvl="2" indent="-171450"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požadavky na prodlužování provozní doby mateřských škol (vliv na děti, přetíženost učitelek, nepřekrývání učitelek)</a:t>
            </a:r>
          </a:p>
          <a:p>
            <a:pPr marL="571500" lvl="2" indent="-171450">
              <a:buFont typeface="Wingdings" panose="05000000000000000000" pitchFamily="2" charset="2"/>
              <a:buChar char="Ø"/>
            </a:pPr>
            <a:endParaRPr lang="cs-CZ" sz="1800" b="1" dirty="0">
              <a:solidFill>
                <a:srgbClr val="66FFFF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2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48681"/>
            <a:ext cx="7315200" cy="129614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66FF"/>
                </a:solidFill>
              </a:rPr>
              <a:t>Strategický rámec priorit MAP do roku 2023 </a:t>
            </a:r>
            <a:endParaRPr lang="cs-CZ" dirty="0">
              <a:solidFill>
                <a:srgbClr val="FF66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39252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b="1" i="1" dirty="0" smtClean="0">
                <a:solidFill>
                  <a:srgbClr val="66FFFF"/>
                </a:solidFill>
              </a:rPr>
              <a:t>Vize: </a:t>
            </a:r>
          </a:p>
          <a:p>
            <a:pPr marL="45720" indent="0">
              <a:buNone/>
            </a:pPr>
            <a:r>
              <a:rPr lang="cs-CZ" dirty="0" smtClean="0"/>
              <a:t>Mateřské </a:t>
            </a:r>
            <a:r>
              <a:rPr lang="cs-CZ" dirty="0"/>
              <a:t>školy jsou vysoce profesně ceněnou součástí vzdělávací soustavy. Obsah práce předškolních pedagogů je v souladu s mottem Alberta Einsteina:</a:t>
            </a:r>
          </a:p>
          <a:p>
            <a:pPr marL="45720" indent="0">
              <a:buNone/>
            </a:pPr>
            <a:r>
              <a:rPr lang="cs-CZ" sz="1800" i="1" dirty="0" smtClean="0"/>
              <a:t>  „</a:t>
            </a:r>
            <a:r>
              <a:rPr lang="cs-CZ" sz="1800" i="1" dirty="0"/>
              <a:t>Výchova by měla být taková, aby to, co je nabízeno, bylo přijímáno </a:t>
            </a:r>
            <a:r>
              <a:rPr lang="cs-CZ" sz="1800" i="1" dirty="0" smtClean="0"/>
              <a:t>  </a:t>
            </a:r>
          </a:p>
          <a:p>
            <a:pPr marL="45720" indent="0">
              <a:buNone/>
            </a:pPr>
            <a:r>
              <a:rPr lang="cs-CZ" sz="1800" i="1" dirty="0"/>
              <a:t> </a:t>
            </a:r>
            <a:r>
              <a:rPr lang="cs-CZ" sz="1800" i="1" dirty="0" smtClean="0"/>
              <a:t>   jako </a:t>
            </a:r>
            <a:r>
              <a:rPr lang="cs-CZ" sz="1800" i="1" dirty="0"/>
              <a:t>cenný </a:t>
            </a:r>
            <a:r>
              <a:rPr lang="cs-CZ" sz="1800" i="1" dirty="0" smtClean="0"/>
              <a:t>dar, </a:t>
            </a:r>
            <a:r>
              <a:rPr lang="cs-CZ" sz="1800" i="1" dirty="0"/>
              <a:t>ne jako povinnost“.</a:t>
            </a:r>
            <a:r>
              <a:rPr lang="cs-CZ" sz="1800" dirty="0"/>
              <a:t> 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444" y="4005064"/>
            <a:ext cx="60007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C66FF"/>
                </a:solidFill>
              </a:rPr>
              <a:t>Ideální absolvent </a:t>
            </a:r>
            <a:r>
              <a:rPr lang="cs-CZ" dirty="0" err="1" smtClean="0">
                <a:solidFill>
                  <a:srgbClr val="CC66FF"/>
                </a:solidFill>
              </a:rPr>
              <a:t>PdF</a:t>
            </a:r>
            <a:endParaRPr lang="cs-CZ" dirty="0">
              <a:solidFill>
                <a:srgbClr val="CC66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cs-CZ" sz="4200" b="1" u="sng" dirty="0">
                <a:solidFill>
                  <a:srgbClr val="66FFFF"/>
                </a:solidFill>
              </a:rPr>
              <a:t>KOMPETENCE UCHAZEČE:</a:t>
            </a:r>
            <a:endParaRPr lang="cs-CZ" sz="4200" b="1" dirty="0">
              <a:solidFill>
                <a:srgbClr val="66FFFF"/>
              </a:solidFill>
            </a:endParaRPr>
          </a:p>
          <a:p>
            <a:pPr lvl="0"/>
            <a:r>
              <a:rPr lang="cs-CZ" sz="4200" dirty="0"/>
              <a:t>hudební výchova</a:t>
            </a:r>
          </a:p>
          <a:p>
            <a:pPr lvl="0"/>
            <a:r>
              <a:rPr lang="cs-CZ" sz="4200" dirty="0"/>
              <a:t>tělesná výchova</a:t>
            </a:r>
          </a:p>
          <a:p>
            <a:pPr lvl="0"/>
            <a:r>
              <a:rPr lang="cs-CZ" sz="4200" dirty="0"/>
              <a:t>výtvarná výchova</a:t>
            </a:r>
          </a:p>
          <a:p>
            <a:pPr lvl="0"/>
            <a:r>
              <a:rPr lang="cs-CZ" sz="4200" dirty="0"/>
              <a:t>dramatická výchova</a:t>
            </a:r>
          </a:p>
          <a:p>
            <a:pPr lvl="0"/>
            <a:r>
              <a:rPr lang="cs-CZ" sz="4200" dirty="0"/>
              <a:t>komunikativní dovednosti – vztahující se ke všem jazykovým rovinám</a:t>
            </a:r>
          </a:p>
          <a:p>
            <a:pPr lvl="0"/>
            <a:r>
              <a:rPr lang="cs-CZ" sz="4200" dirty="0"/>
              <a:t>osobnostní předpoklady k výkonu profese</a:t>
            </a:r>
          </a:p>
          <a:p>
            <a:pPr lvl="0"/>
            <a:r>
              <a:rPr lang="cs-CZ" sz="4200" dirty="0"/>
              <a:t>opravdový a hluboký zájem o profesi</a:t>
            </a:r>
          </a:p>
          <a:p>
            <a:pPr marL="0" indent="0">
              <a:buNone/>
            </a:pPr>
            <a:r>
              <a:rPr lang="cs-CZ" sz="4200" dirty="0"/>
              <a:t> </a:t>
            </a:r>
          </a:p>
          <a:p>
            <a:pPr marL="0" indent="0">
              <a:buNone/>
            </a:pPr>
            <a:r>
              <a:rPr lang="cs-CZ" sz="4200" b="1" u="sng" dirty="0">
                <a:solidFill>
                  <a:srgbClr val="66FFFF"/>
                </a:solidFill>
              </a:rPr>
              <a:t>Možnosti naplnění:</a:t>
            </a:r>
            <a:endParaRPr lang="cs-CZ" sz="4200" b="1" dirty="0">
              <a:solidFill>
                <a:srgbClr val="66FFFF"/>
              </a:solidFill>
            </a:endParaRPr>
          </a:p>
          <a:p>
            <a:pPr lvl="0"/>
            <a:r>
              <a:rPr lang="cs-CZ" sz="4200" dirty="0"/>
              <a:t>přijímací řízení ke studiu</a:t>
            </a:r>
          </a:p>
          <a:p>
            <a:pPr lvl="1"/>
            <a:r>
              <a:rPr lang="cs-CZ" sz="4200" dirty="0" smtClean="0"/>
              <a:t>obnovit požadavek na potvrzení </a:t>
            </a:r>
            <a:r>
              <a:rPr lang="cs-CZ" sz="4200" dirty="0"/>
              <a:t>z logopedického a foniatrického vyšetření</a:t>
            </a:r>
          </a:p>
          <a:p>
            <a:pPr lvl="1"/>
            <a:r>
              <a:rPr lang="cs-CZ" sz="4200" dirty="0" smtClean="0"/>
              <a:t>realizovat talentové </a:t>
            </a:r>
            <a:r>
              <a:rPr lang="cs-CZ" sz="4200" dirty="0"/>
              <a:t>zkoušky</a:t>
            </a:r>
          </a:p>
          <a:p>
            <a:pPr lvl="1"/>
            <a:r>
              <a:rPr lang="cs-CZ" sz="4200" dirty="0" smtClean="0"/>
              <a:t>realizovat pohovor s uchazečem</a:t>
            </a:r>
            <a:endParaRPr lang="cs-CZ" sz="4200" dirty="0"/>
          </a:p>
          <a:p>
            <a:pPr lvl="1"/>
            <a:r>
              <a:rPr lang="cs-CZ" sz="4200" dirty="0" smtClean="0"/>
              <a:t>přijímací </a:t>
            </a:r>
            <a:r>
              <a:rPr lang="cs-CZ" sz="4200" dirty="0"/>
              <a:t>řízení záměrně </a:t>
            </a:r>
            <a:r>
              <a:rPr lang="cs-CZ" sz="4200" dirty="0" smtClean="0"/>
              <a:t>strukturovat </a:t>
            </a:r>
            <a:r>
              <a:rPr lang="cs-CZ" sz="4200" dirty="0"/>
              <a:t>směrem k výše zmíněným kompetencím </a:t>
            </a:r>
            <a:r>
              <a:rPr lang="cs-CZ" sz="4200" dirty="0" smtClean="0"/>
              <a:t>uchazeče</a:t>
            </a:r>
            <a:endParaRPr lang="cs-CZ" sz="4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9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cs-CZ" sz="2400" b="1" u="sng" dirty="0">
                <a:solidFill>
                  <a:srgbClr val="66FFFF"/>
                </a:solidFill>
              </a:rPr>
              <a:t>KOMPETENCE ABSOLVENTA - PROPOJENÍ S PRAXÍ A SOUČASNOU SITUACÍ </a:t>
            </a:r>
          </a:p>
          <a:p>
            <a:pPr marL="0" indent="0">
              <a:buNone/>
            </a:pPr>
            <a:endParaRPr lang="cs-CZ" sz="2400" dirty="0"/>
          </a:p>
          <a:p>
            <a:pPr lvl="0"/>
            <a:r>
              <a:rPr lang="cs-CZ" sz="2400" dirty="0"/>
              <a:t>učitel s</a:t>
            </a:r>
            <a:r>
              <a:rPr lang="cs-CZ" sz="2400" b="1" dirty="0"/>
              <a:t> praktickými</a:t>
            </a:r>
            <a:r>
              <a:rPr lang="cs-CZ" sz="2400" dirty="0"/>
              <a:t> dovednostmi v práci s dětmi dané věkové kategorie</a:t>
            </a:r>
          </a:p>
          <a:p>
            <a:pPr lvl="0"/>
            <a:r>
              <a:rPr lang="cs-CZ" sz="2400" dirty="0"/>
              <a:t>učitel odborně připravený na inkluzivní vzdělávání</a:t>
            </a:r>
          </a:p>
          <a:p>
            <a:pPr lvl="0"/>
            <a:r>
              <a:rPr lang="cs-CZ" sz="2400" dirty="0"/>
              <a:t>učitel disponující kompetencemi potřebnými pro naplňování potřeb rozvoje dítěte předškolního věku</a:t>
            </a:r>
          </a:p>
          <a:p>
            <a:pPr marL="0" indent="0">
              <a:buNone/>
            </a:pPr>
            <a:r>
              <a:rPr lang="cs-CZ" sz="2400" b="1" u="sng" dirty="0">
                <a:solidFill>
                  <a:srgbClr val="66FFFF"/>
                </a:solidFill>
              </a:rPr>
              <a:t>Možnosti naplnění:</a:t>
            </a:r>
            <a:endParaRPr lang="cs-CZ" sz="2400" b="1" dirty="0">
              <a:solidFill>
                <a:srgbClr val="66FFFF"/>
              </a:solidFill>
            </a:endParaRPr>
          </a:p>
          <a:p>
            <a:pPr lvl="0"/>
            <a:r>
              <a:rPr lang="cs-CZ" sz="2400" dirty="0"/>
              <a:t>praxe – větší rozsah praxe, v menších skupinách, v bližší vazbě s dětmi, s větším podílem účasti v praktickém životě školy</a:t>
            </a:r>
          </a:p>
          <a:p>
            <a:pPr lvl="0"/>
            <a:r>
              <a:rPr lang="cs-CZ" sz="2400" dirty="0"/>
              <a:t>v náplni studia se systematicky a do hloubky zaměřovat na rozvoj kompetencí požadovaných u uchazečů (méně formálních informací a větší zaměření na praktické vědomosti a dovednosti)</a:t>
            </a:r>
          </a:p>
          <a:p>
            <a:pPr lvl="0"/>
            <a:r>
              <a:rPr lang="cs-CZ" sz="2400" dirty="0"/>
              <a:t>v rámci potřeb inkluzivního vzdělávání poskytnout studentům základní informace a speciálně-pedagogické dovednosti - rozšířit odbornost studentů o základy speciální pedagogiky všech </a:t>
            </a:r>
            <a:r>
              <a:rPr lang="cs-CZ" sz="2400" dirty="0" err="1"/>
              <a:t>pedií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883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2557</TotalTime>
  <Words>699</Words>
  <Application>Microsoft Office PowerPoint</Application>
  <PresentationFormat>Předvádění na obrazovce (4:3)</PresentationFormat>
  <Paragraphs>222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Prostor</vt:lpstr>
      <vt:lpstr>MAP ORP Ostrava</vt:lpstr>
      <vt:lpstr>Složení pracovní skupiny</vt:lpstr>
      <vt:lpstr>Zaměření pracovní skupiny</vt:lpstr>
      <vt:lpstr>SWOT analýza</vt:lpstr>
      <vt:lpstr>Témata vyplývající ze SWOT analýzy</vt:lpstr>
      <vt:lpstr>Prezentace aplikace PowerPoint</vt:lpstr>
      <vt:lpstr>Strategický rámec priorit MAP do roku 2023 </vt:lpstr>
      <vt:lpstr>Ideální absolvent PdF</vt:lpstr>
      <vt:lpstr>Prezentace aplikace PowerPoint</vt:lpstr>
      <vt:lpstr>Studijní obor SPECIÁLNÍ PEDAGOGIKA</vt:lpstr>
      <vt:lpstr>    </vt:lpstr>
      <vt:lpstr>Prezentace aplikace PowerPoint</vt:lpstr>
      <vt:lpstr>Akční roční plán - předškolní vzdělávání a péče  - úkoly  a cíle</vt:lpstr>
      <vt:lpstr>Prezentace aplikace PowerPoint</vt:lpstr>
      <vt:lpstr>Prezentace aplikace PowerPoint</vt:lpstr>
      <vt:lpstr> </vt:lpstr>
      <vt:lpstr>Prezentace aplikace PowerPoint</vt:lpstr>
      <vt:lpstr>Prezentace aplikace PowerPoint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Karabínová Radmila</cp:lastModifiedBy>
  <cp:revision>72</cp:revision>
  <dcterms:created xsi:type="dcterms:W3CDTF">2016-05-26T10:39:40Z</dcterms:created>
  <dcterms:modified xsi:type="dcterms:W3CDTF">2017-12-13T15:21:50Z</dcterms:modified>
</cp:coreProperties>
</file>